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2" r:id="rId3"/>
    <p:sldId id="300" r:id="rId4"/>
    <p:sldId id="301" r:id="rId5"/>
    <p:sldId id="319" r:id="rId6"/>
    <p:sldId id="298" r:id="rId7"/>
    <p:sldId id="295" r:id="rId8"/>
    <p:sldId id="296" r:id="rId9"/>
    <p:sldId id="297" r:id="rId10"/>
    <p:sldId id="256" r:id="rId11"/>
    <p:sldId id="285" r:id="rId12"/>
    <p:sldId id="286" r:id="rId13"/>
    <p:sldId id="287" r:id="rId14"/>
    <p:sldId id="291" r:id="rId15"/>
    <p:sldId id="288" r:id="rId16"/>
    <p:sldId id="289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na Karczewska" initials="A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7" autoAdjust="0"/>
    <p:restoredTop sz="94660"/>
  </p:normalViewPr>
  <p:slideViewPr>
    <p:cSldViewPr>
      <p:cViewPr>
        <p:scale>
          <a:sx n="76" d="100"/>
          <a:sy n="76" d="100"/>
        </p:scale>
        <p:origin x="-106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5-08T10:08:15.506" idx="1">
    <p:pos x="5279" y="3376"/>
    <p:text>te publikacje są nieaktuale - zostały wypracowane w fazie modelu na potrzeby pilotażu. Terazm opracowano produkty końcowe, informację o nich przesyłam w załączniku.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41EE-F8D9-4C6A-970E-4EC9463625E2}" type="datetimeFigureOut">
              <a:rPr lang="pl-PL" smtClean="0"/>
              <a:pPr/>
              <a:t>2014-05-19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DA59-687E-47FC-A5BC-0A50501FA46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41EE-F8D9-4C6A-970E-4EC9463625E2}" type="datetimeFigureOut">
              <a:rPr lang="pl-PL" smtClean="0"/>
              <a:pPr/>
              <a:t>2014-05-19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DA59-687E-47FC-A5BC-0A50501FA46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41EE-F8D9-4C6A-970E-4EC9463625E2}" type="datetimeFigureOut">
              <a:rPr lang="pl-PL" smtClean="0"/>
              <a:pPr/>
              <a:t>2014-05-19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DA59-687E-47FC-A5BC-0A50501FA46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41EE-F8D9-4C6A-970E-4EC9463625E2}" type="datetimeFigureOut">
              <a:rPr lang="pl-PL" smtClean="0"/>
              <a:pPr/>
              <a:t>2014-05-19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DA59-687E-47FC-A5BC-0A50501FA46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41EE-F8D9-4C6A-970E-4EC9463625E2}" type="datetimeFigureOut">
              <a:rPr lang="pl-PL" smtClean="0"/>
              <a:pPr/>
              <a:t>2014-05-19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DA59-687E-47FC-A5BC-0A50501FA46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41EE-F8D9-4C6A-970E-4EC9463625E2}" type="datetimeFigureOut">
              <a:rPr lang="pl-PL" smtClean="0"/>
              <a:pPr/>
              <a:t>2014-05-19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DA59-687E-47FC-A5BC-0A50501FA46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41EE-F8D9-4C6A-970E-4EC9463625E2}" type="datetimeFigureOut">
              <a:rPr lang="pl-PL" smtClean="0"/>
              <a:pPr/>
              <a:t>2014-05-19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DA59-687E-47FC-A5BC-0A50501FA46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41EE-F8D9-4C6A-970E-4EC9463625E2}" type="datetimeFigureOut">
              <a:rPr lang="pl-PL" smtClean="0"/>
              <a:pPr/>
              <a:t>2014-05-19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DA59-687E-47FC-A5BC-0A50501FA46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41EE-F8D9-4C6A-970E-4EC9463625E2}" type="datetimeFigureOut">
              <a:rPr lang="pl-PL" smtClean="0"/>
              <a:pPr/>
              <a:t>2014-05-19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DA59-687E-47FC-A5BC-0A50501FA46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41EE-F8D9-4C6A-970E-4EC9463625E2}" type="datetimeFigureOut">
              <a:rPr lang="pl-PL" smtClean="0"/>
              <a:pPr/>
              <a:t>2014-05-19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DA59-687E-47FC-A5BC-0A50501FA46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41EE-F8D9-4C6A-970E-4EC9463625E2}" type="datetimeFigureOut">
              <a:rPr lang="pl-PL" smtClean="0"/>
              <a:pPr/>
              <a:t>2014-05-19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DA59-687E-47FC-A5BC-0A50501FA46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E41EE-F8D9-4C6A-970E-4EC9463625E2}" type="datetimeFigureOut">
              <a:rPr lang="pl-PL" smtClean="0"/>
              <a:pPr/>
              <a:t>2014-05-19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DDA59-687E-47FC-A5BC-0A50501FA46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l-PL" sz="2800" b="1" dirty="0"/>
              <a:t>PROJEKT SYSTEMOWY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                       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b="1" dirty="0" smtClean="0"/>
              <a:t> </a:t>
            </a:r>
            <a:r>
              <a:rPr lang="pl-PL" b="1" dirty="0"/>
              <a:t>„</a:t>
            </a:r>
            <a:r>
              <a:rPr lang="pl-PL" sz="3600" b="1" dirty="0"/>
              <a:t>TWORZENIE I ROZWIJANIE STANDARDÓW USŁUG POMOCY I INTEGRACJI SPOŁECZNEJ”</a:t>
            </a:r>
          </a:p>
        </p:txBody>
      </p:sp>
    </p:spTree>
    <p:extLst>
      <p:ext uri="{BB962C8B-B14F-4D97-AF65-F5344CB8AC3E}">
        <p14:creationId xmlns:p14="http://schemas.microsoft.com/office/powerpoint/2010/main" val="6605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7776864" cy="648072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 smtClean="0"/>
              <a:t>Projekt  </a:t>
            </a:r>
            <a:r>
              <a:rPr lang="pl-PL" sz="2000" dirty="0"/>
              <a:t>„Tworzenie i rozwijanie standardów usług pomocy i integracji społecznej” </a:t>
            </a:r>
            <a:r>
              <a:rPr lang="pl-PL" dirty="0"/>
              <a:t>	</a:t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sz="27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23528" y="3140968"/>
            <a:ext cx="849694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Zadanie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4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dirty="0" smtClean="0">
                <a:latin typeface="+mj-lt"/>
                <a:ea typeface="+mj-ea"/>
                <a:cs typeface="+mj-cs"/>
              </a:rPr>
              <a:t>Standard środowiskowej pracy socjalnej</a:t>
            </a: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995120" cy="490066"/>
          </a:xfrm>
        </p:spPr>
        <p:txBody>
          <a:bodyPr>
            <a:noAutofit/>
          </a:bodyPr>
          <a:lstStyle/>
          <a:p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Partnerzy realizujący zad. 3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6003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l-PL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/>
              <a:t>Centrum </a:t>
            </a:r>
            <a:r>
              <a:rPr lang="pl-PL" sz="2400" dirty="0"/>
              <a:t>Rozwoju Zasobów Ludzkich – lider </a:t>
            </a:r>
            <a:r>
              <a:rPr lang="pl-PL" sz="2400" dirty="0" smtClean="0"/>
              <a:t>partnerstwa</a:t>
            </a:r>
          </a:p>
          <a:p>
            <a:pPr marL="0" indent="0">
              <a:buNone/>
            </a:pPr>
            <a:endParaRPr lang="pl-PL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/>
              <a:t>Centrum </a:t>
            </a:r>
            <a:r>
              <a:rPr lang="pl-PL" sz="2400" dirty="0"/>
              <a:t>Wspierania Aktywności Lokalnej </a:t>
            </a:r>
            <a:r>
              <a:rPr lang="pl-PL" sz="2400" dirty="0" smtClean="0"/>
              <a:t>CAL</a:t>
            </a:r>
          </a:p>
          <a:p>
            <a:pPr marL="0" indent="0">
              <a:buNone/>
            </a:pPr>
            <a:endParaRPr lang="pl-PL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/>
              <a:t>Instytut </a:t>
            </a:r>
            <a:r>
              <a:rPr lang="pl-PL" sz="2400" dirty="0"/>
              <a:t>Spraw Publicznych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 smtClean="0"/>
              <a:t>Charakterystyka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smtClean="0"/>
              <a:t>Standard :</a:t>
            </a:r>
          </a:p>
          <a:p>
            <a:r>
              <a:rPr lang="pl-PL" dirty="0"/>
              <a:t>zorientowany </a:t>
            </a:r>
            <a:r>
              <a:rPr lang="pl-PL" dirty="0" smtClean="0"/>
              <a:t> jest na </a:t>
            </a:r>
            <a:r>
              <a:rPr lang="pl-PL" dirty="0"/>
              <a:t>aktywizujące wsparcie grup społecznych, </a:t>
            </a:r>
            <a:r>
              <a:rPr lang="pl-PL" dirty="0" smtClean="0"/>
              <a:t>środowisk </a:t>
            </a:r>
            <a:r>
              <a:rPr lang="pl-PL" dirty="0"/>
              <a:t>i społeczności lokalnych zagrożonych marginalizacją i wykluczeniem społecznym</a:t>
            </a:r>
            <a:r>
              <a:rPr lang="pl-PL" dirty="0" smtClean="0"/>
              <a:t>,</a:t>
            </a:r>
          </a:p>
          <a:p>
            <a:pPr lvl="0"/>
            <a:r>
              <a:rPr lang="pl-PL" dirty="0" smtClean="0"/>
              <a:t>jego </a:t>
            </a:r>
            <a:r>
              <a:rPr lang="pl-PL" dirty="0"/>
              <a:t>cechą jest wyprzedzające reagowanie na sytuację społeczno-zawodową osób zagrożonych społeczną marginalizacją i wykluczeniem,</a:t>
            </a:r>
          </a:p>
          <a:p>
            <a:pPr lvl="0"/>
            <a:r>
              <a:rPr lang="pl-PL" dirty="0" smtClean="0"/>
              <a:t>zakłada </a:t>
            </a:r>
            <a:r>
              <a:rPr lang="pl-PL" dirty="0"/>
              <a:t>wykorzystanie </a:t>
            </a:r>
            <a:r>
              <a:rPr lang="pl-PL" dirty="0" smtClean="0"/>
              <a:t>3 </a:t>
            </a:r>
            <a:r>
              <a:rPr lang="pl-PL" dirty="0"/>
              <a:t>nowych ról zawodowych pracowników socjalnych: animatora, mediatora i lokalnego polityka społecznego,</a:t>
            </a:r>
          </a:p>
          <a:p>
            <a:pPr lvl="0"/>
            <a:r>
              <a:rPr lang="pl-PL" dirty="0"/>
              <a:t>m</a:t>
            </a:r>
            <a:r>
              <a:rPr lang="pl-PL" dirty="0" smtClean="0"/>
              <a:t>a formę </a:t>
            </a:r>
            <a:r>
              <a:rPr lang="pl-PL" dirty="0"/>
              <a:t>wsadu merytorycznego do projektów aktów prawnych, możliwych do wykorzystania przez </a:t>
            </a:r>
            <a:r>
              <a:rPr lang="pl-PL" dirty="0" err="1"/>
              <a:t>MPiPS</a:t>
            </a:r>
            <a:r>
              <a:rPr lang="pl-PL" dirty="0"/>
              <a:t>, zwłaszcza w zakresie prawnych regulacji prowadzenia pracy socjalnej, zawartych w Ustawie o pomocy społecznej.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88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 smtClean="0"/>
              <a:t>Zakres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Standard obejmuje:</a:t>
            </a:r>
          </a:p>
          <a:p>
            <a:pPr lvl="0"/>
            <a:r>
              <a:rPr lang="pl-PL" dirty="0"/>
              <a:t>profil kompetencji zawodowych,</a:t>
            </a:r>
          </a:p>
          <a:p>
            <a:pPr lvl="0"/>
            <a:r>
              <a:rPr lang="pl-PL" dirty="0"/>
              <a:t>warsztat metodyczny pracy środowiskowej,</a:t>
            </a:r>
          </a:p>
          <a:p>
            <a:pPr lvl="0"/>
            <a:r>
              <a:rPr lang="pl-PL" dirty="0"/>
              <a:t>zasady profesjonalizacji i ścieżki rozwoju zawodowego pracowników socjalnych (proces standaryzacji, relacja kształcenie formalne i nieformalne).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44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Role organizatora społeczności lokalnej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Pracownik socjalny jako animator społeczny</a:t>
            </a:r>
          </a:p>
          <a:p>
            <a:r>
              <a:rPr lang="pl-PL" dirty="0" smtClean="0"/>
              <a:t>Pracownik socjalny jako organizator sieci społecznych (</a:t>
            </a:r>
            <a:r>
              <a:rPr lang="pl-PL" i="1" dirty="0" err="1" smtClean="0"/>
              <a:t>networker</a:t>
            </a:r>
            <a:r>
              <a:rPr lang="pl-PL" dirty="0" smtClean="0"/>
              <a:t>)</a:t>
            </a:r>
          </a:p>
          <a:p>
            <a:r>
              <a:rPr lang="pl-PL" dirty="0" smtClean="0"/>
              <a:t>Pracownik socjalny jako lokalny polityk społeczny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36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dirty="0" smtClean="0"/>
              <a:t>Materiały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>
              <a:buNone/>
            </a:pPr>
            <a:r>
              <a:rPr lang="pl-PL" sz="2000" b="1" dirty="0" smtClean="0"/>
              <a:t>1. „</a:t>
            </a:r>
            <a:r>
              <a:rPr lang="pl-PL" sz="2000" b="1" i="1" dirty="0" smtClean="0"/>
              <a:t>RAMOWY </a:t>
            </a:r>
            <a:r>
              <a:rPr lang="pl-PL" sz="2000" b="1" i="1" dirty="0"/>
              <a:t>MODEL ŚRODOWISKOWEJ PRACY SOCJALNEJ/ ORGANIZOWANIA SPOŁECZNOŚCI </a:t>
            </a:r>
            <a:r>
              <a:rPr lang="pl-PL" sz="2000" b="1" i="1" dirty="0" smtClean="0"/>
              <a:t>LOKALNEJ</a:t>
            </a:r>
            <a:r>
              <a:rPr lang="pl-PL" sz="2000" i="1" dirty="0" smtClean="0"/>
              <a:t>„</a:t>
            </a:r>
          </a:p>
          <a:p>
            <a:pPr marL="0" indent="0">
              <a:buNone/>
            </a:pPr>
            <a:endParaRPr lang="pl-PL" sz="2000" i="1" dirty="0" smtClean="0"/>
          </a:p>
          <a:p>
            <a:pPr marL="0" indent="0">
              <a:buNone/>
            </a:pPr>
            <a:r>
              <a:rPr lang="pl-PL" sz="2000" i="1" dirty="0" smtClean="0"/>
              <a:t>2. „</a:t>
            </a:r>
            <a:r>
              <a:rPr lang="pl-PL" sz="2000" b="1" i="1" dirty="0" smtClean="0"/>
              <a:t>ORGANIZOWANIE SPOŁECZNOŚCI LOKALNEJ. ANALIZY, KONTEKSTY, UWARUNKOWANIA”</a:t>
            </a:r>
            <a:endParaRPr lang="pl-PL" sz="2000" i="1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Opracowanie dostępne na stronie:</a:t>
            </a:r>
          </a:p>
          <a:p>
            <a:pPr marL="0" indent="0">
              <a:buNone/>
            </a:pPr>
            <a:r>
              <a:rPr lang="pl-PL" sz="2400" dirty="0"/>
              <a:t>http://www.cal.org.pl/projekty-2/ogolnopolskie/mediator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6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Upowszechnianie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400" dirty="0" smtClean="0"/>
          </a:p>
          <a:p>
            <a:r>
              <a:rPr lang="pl-PL" sz="2400" dirty="0" smtClean="0"/>
              <a:t>Przeszkolenie </a:t>
            </a:r>
            <a:r>
              <a:rPr lang="pl-PL" sz="2400" dirty="0"/>
              <a:t>3000 kluczowych pracowników instytucji pomocy i integracji </a:t>
            </a:r>
            <a:r>
              <a:rPr lang="pl-PL" sz="2400" dirty="0" smtClean="0"/>
              <a:t>społecznej.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 smtClean="0"/>
              <a:t>Dystrybucja </a:t>
            </a:r>
            <a:r>
              <a:rPr lang="pl-PL" sz="2400" dirty="0"/>
              <a:t>(do lokalnych instytucji pomocy i integracji społecznej, ROPS oraz samorządów lokalnych) pakietu edukacyjno-samokształceniowego oraz „Biblioteki Innowatora” zawierającej wybrane materiały i publikacje opracowane w trakcie realizacji projektu.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96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1800" dirty="0" smtClean="0">
                <a:solidFill>
                  <a:prstClr val="black"/>
                </a:solidFill>
              </a:rPr>
              <a:t>      Projekt  </a:t>
            </a:r>
            <a:r>
              <a:rPr lang="pl-PL" sz="1800" dirty="0">
                <a:solidFill>
                  <a:prstClr val="black"/>
                </a:solidFill>
              </a:rPr>
              <a:t>„Tworzenie i rozwijanie standardów usług pomocy i integracji społecznej”</a:t>
            </a:r>
            <a:endParaRPr lang="pl-PL" dirty="0" smtClean="0"/>
          </a:p>
          <a:p>
            <a:pPr marL="0" indent="0" algn="ctr">
              <a:buNone/>
            </a:pPr>
            <a:endParaRPr lang="pl-PL" sz="2400" b="1" dirty="0" smtClean="0"/>
          </a:p>
          <a:p>
            <a:pPr marL="0" indent="0" algn="ctr">
              <a:buNone/>
            </a:pPr>
            <a:endParaRPr lang="pl-PL" sz="2400" b="1" dirty="0" smtClean="0"/>
          </a:p>
          <a:p>
            <a:pPr marL="0" indent="0" algn="ctr">
              <a:buNone/>
            </a:pPr>
            <a:r>
              <a:rPr lang="pl-PL" sz="2400" b="1" dirty="0" smtClean="0"/>
              <a:t>Zadanie 4</a:t>
            </a:r>
            <a:endParaRPr lang="pl-PL" sz="2400" b="1" dirty="0"/>
          </a:p>
          <a:p>
            <a:pPr marL="0" indent="0">
              <a:buNone/>
            </a:pPr>
            <a:r>
              <a:rPr lang="pl-PL" sz="2400" dirty="0" smtClean="0"/>
              <a:t>      Model </a:t>
            </a:r>
            <a:r>
              <a:rPr lang="pl-PL" sz="2400" dirty="0"/>
              <a:t>Gminny Standard Wychodzenia </a:t>
            </a:r>
            <a:r>
              <a:rPr lang="pl-PL" sz="2400" dirty="0" smtClean="0"/>
              <a:t> z </a:t>
            </a:r>
            <a:r>
              <a:rPr lang="pl-PL" sz="2400" dirty="0"/>
              <a:t>Bezdomności</a:t>
            </a:r>
          </a:p>
        </p:txBody>
      </p:sp>
    </p:spTree>
    <p:extLst>
      <p:ext uri="{BB962C8B-B14F-4D97-AF65-F5344CB8AC3E}">
        <p14:creationId xmlns:p14="http://schemas.microsoft.com/office/powerpoint/2010/main" val="8247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pl-PL" sz="2700" b="1" dirty="0" smtClean="0"/>
              <a:t/>
            </a:r>
            <a:br>
              <a:rPr lang="pl-PL" sz="2700" b="1" dirty="0" smtClean="0"/>
            </a:br>
            <a:r>
              <a:rPr lang="pl-PL" sz="2700" b="1" dirty="0" smtClean="0"/>
              <a:t>                           </a:t>
            </a:r>
            <a:br>
              <a:rPr lang="pl-PL" sz="2700" b="1" dirty="0" smtClean="0"/>
            </a:br>
            <a:r>
              <a:rPr lang="pl-PL" sz="2700" b="1" dirty="0" smtClean="0"/>
              <a:t>Gminny Standard Wychodzenia z Bezdomności </a:t>
            </a:r>
            <a:r>
              <a:rPr lang="pl-PL" sz="2700" b="1" dirty="0"/>
              <a:t>jest </a:t>
            </a:r>
            <a:r>
              <a:rPr lang="pl-PL" sz="2700" b="1" dirty="0" smtClean="0"/>
              <a:t>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pl-PL" sz="2400" dirty="0"/>
              <a:t>m</a:t>
            </a:r>
            <a:r>
              <a:rPr lang="pl-PL" sz="2400" dirty="0" smtClean="0"/>
              <a:t>odelem rozwiązywania </a:t>
            </a:r>
            <a:r>
              <a:rPr lang="pl-PL" sz="2400" dirty="0"/>
              <a:t>problemu bezdomności na poziomie </a:t>
            </a:r>
            <a:r>
              <a:rPr lang="pl-PL" sz="2400" dirty="0" smtClean="0"/>
              <a:t>lokalnym</a:t>
            </a:r>
            <a:endParaRPr lang="pl-PL" sz="2400" dirty="0"/>
          </a:p>
          <a:p>
            <a:r>
              <a:rPr lang="pl-PL" sz="2400" dirty="0" smtClean="0"/>
              <a:t>elementem </a:t>
            </a:r>
            <a:r>
              <a:rPr lang="pl-PL" sz="2400" dirty="0"/>
              <a:t>szerszej polityki </a:t>
            </a:r>
            <a:r>
              <a:rPr lang="pl-PL" sz="2400" dirty="0" smtClean="0"/>
              <a:t>społecznej obejmującym </a:t>
            </a:r>
            <a:r>
              <a:rPr lang="pl-PL" sz="2400" dirty="0"/>
              <a:t>działania na </a:t>
            </a:r>
            <a:r>
              <a:rPr lang="pl-PL" sz="2400" dirty="0" smtClean="0"/>
              <a:t>trzech </a:t>
            </a:r>
            <a:r>
              <a:rPr lang="pl-PL" sz="2400" dirty="0"/>
              <a:t>poziomach: </a:t>
            </a:r>
            <a:r>
              <a:rPr lang="pl-PL" sz="2400" dirty="0" smtClean="0"/>
              <a:t>prewencji</a:t>
            </a:r>
            <a:r>
              <a:rPr lang="pl-PL" sz="2400" dirty="0"/>
              <a:t>, interwencji i </a:t>
            </a:r>
            <a:r>
              <a:rPr lang="pl-PL" sz="2400" dirty="0" smtClean="0"/>
              <a:t>integracji</a:t>
            </a:r>
          </a:p>
          <a:p>
            <a:r>
              <a:rPr lang="pl-PL" sz="2400" dirty="0" smtClean="0"/>
              <a:t> pakietem  </a:t>
            </a:r>
            <a:r>
              <a:rPr lang="pl-PL" sz="2400" dirty="0"/>
              <a:t>wystandaryzowanych </a:t>
            </a:r>
            <a:r>
              <a:rPr lang="pl-PL" sz="2400" dirty="0" smtClean="0"/>
              <a:t>usług - </a:t>
            </a:r>
            <a:r>
              <a:rPr lang="pl-PL" sz="2400" dirty="0"/>
              <a:t>skierowanych do osób bezdomnych </a:t>
            </a:r>
            <a:r>
              <a:rPr lang="pl-PL" sz="2400" dirty="0" smtClean="0"/>
              <a:t>i </a:t>
            </a:r>
            <a:r>
              <a:rPr lang="pl-PL" sz="2400" dirty="0"/>
              <a:t>zagrożonych </a:t>
            </a:r>
            <a:r>
              <a:rPr lang="pl-PL" sz="2400" dirty="0" smtClean="0"/>
              <a:t>bezdomnością - w </a:t>
            </a:r>
            <a:r>
              <a:rPr lang="pl-PL" sz="2400" dirty="0"/>
              <a:t>takich obszarach jak: </a:t>
            </a:r>
            <a:r>
              <a:rPr lang="pl-PL" sz="2400" dirty="0" smtClean="0"/>
              <a:t>partnerstwo lokalne, praca socjalna, mieszkalnictwo i pomoc doraźna, zdrowie, zatrudnienie i edukacja, </a:t>
            </a:r>
            <a:r>
              <a:rPr lang="pl-PL" sz="2400" dirty="0" err="1" smtClean="0"/>
              <a:t>streetworking</a:t>
            </a:r>
            <a:r>
              <a:rPr lang="pl-PL" sz="2400" dirty="0" smtClean="0"/>
              <a:t>.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0458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 smtClean="0">
                <a:latin typeface="+mn-lt"/>
              </a:rPr>
              <a:t>Realizatorzy zadania 4</a:t>
            </a:r>
            <a:r>
              <a:rPr lang="pl-PL" dirty="0" smtClean="0"/>
              <a:t>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l-PL" dirty="0"/>
          </a:p>
          <a:p>
            <a:r>
              <a:rPr lang="pl-PL" dirty="0" smtClean="0"/>
              <a:t>Lider partnerstwa - </a:t>
            </a:r>
            <a:r>
              <a:rPr lang="pl-PL" dirty="0"/>
              <a:t>Centrum Rozwoju Zasobów Ludzkich</a:t>
            </a:r>
            <a:r>
              <a:rPr lang="pl-PL" dirty="0" smtClean="0"/>
              <a:t>,</a:t>
            </a:r>
            <a:endParaRPr lang="pl-PL" dirty="0"/>
          </a:p>
          <a:p>
            <a:r>
              <a:rPr lang="pl-PL" dirty="0" smtClean="0"/>
              <a:t>Sześciu partnerów odpowiedzialnych </a:t>
            </a:r>
            <a:r>
              <a:rPr lang="pl-PL" dirty="0"/>
              <a:t>za merytoryczną stronę realizacji projektu </a:t>
            </a:r>
            <a:r>
              <a:rPr lang="pl-PL" dirty="0" smtClean="0"/>
              <a:t>- organizacje zajmujące </a:t>
            </a:r>
            <a:r>
              <a:rPr lang="pl-PL" dirty="0"/>
              <a:t>się tematyką </a:t>
            </a:r>
            <a:r>
              <a:rPr lang="pl-PL" dirty="0" smtClean="0"/>
              <a:t>bezdomności: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600" dirty="0" smtClean="0"/>
              <a:t>Pomorskie </a:t>
            </a:r>
            <a:r>
              <a:rPr lang="pl-PL" sz="2600" dirty="0"/>
              <a:t>Forum na rzecz Wychodzenia z Bezdomności,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600" dirty="0"/>
              <a:t>Towarzystwo Pomocy </a:t>
            </a:r>
            <a:r>
              <a:rPr lang="pl-PL" sz="2600" dirty="0" smtClean="0"/>
              <a:t>im. św</a:t>
            </a:r>
            <a:r>
              <a:rPr lang="pl-PL" sz="2600" dirty="0"/>
              <a:t>. Brata Alberta, Zarząd Główny,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600" dirty="0"/>
              <a:t>Związek Organizacji Sieć Współpracy BARKA,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600" dirty="0"/>
              <a:t>Stowarzyszenie MONAR,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600" dirty="0"/>
              <a:t>Caritas Kielce,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600" dirty="0" smtClean="0"/>
              <a:t>Stowarzyszenie </a:t>
            </a:r>
            <a:r>
              <a:rPr lang="pl-PL" sz="2600" dirty="0"/>
              <a:t>„Otwarte Drzwi” z Warszawy.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933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088232"/>
          </a:xfrm>
        </p:spPr>
        <p:txBody>
          <a:bodyPr>
            <a:normAutofit/>
          </a:bodyPr>
          <a:lstStyle/>
          <a:p>
            <a:pPr algn="l"/>
            <a:r>
              <a:rPr lang="pl-PL" sz="2700" b="1" dirty="0" smtClean="0"/>
              <a:t>Główny cel:   </a:t>
            </a:r>
            <a:br>
              <a:rPr lang="pl-PL" sz="2700" b="1" dirty="0" smtClean="0"/>
            </a:br>
            <a:r>
              <a:rPr lang="pl-PL" sz="2700" dirty="0" smtClean="0"/>
              <a:t>podniesienie </a:t>
            </a:r>
            <a:r>
              <a:rPr lang="pl-PL" sz="2700" dirty="0"/>
              <a:t>profesjonalizmu i zwiększenie skuteczności instytucji pomocy i integracji społecznej w rozwiązywaniu problemu wykluczenia </a:t>
            </a:r>
            <a:r>
              <a:rPr lang="pl-PL" sz="2700" dirty="0" smtClean="0"/>
              <a:t>społecznego.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611560" y="2780928"/>
            <a:ext cx="7160840" cy="2857872"/>
          </a:xfrm>
        </p:spPr>
        <p:txBody>
          <a:bodyPr>
            <a:normAutofit/>
          </a:bodyPr>
          <a:lstStyle/>
          <a:p>
            <a:pPr algn="l"/>
            <a:endParaRPr lang="pl-PL" sz="2400" dirty="0">
              <a:solidFill>
                <a:schemeClr val="tx1"/>
              </a:solidFill>
            </a:endParaRPr>
          </a:p>
          <a:p>
            <a:pPr algn="l"/>
            <a:endParaRPr lang="pl-PL" sz="2700" b="1" dirty="0" smtClean="0">
              <a:solidFill>
                <a:schemeClr val="tx1"/>
              </a:solidFill>
            </a:endParaRPr>
          </a:p>
          <a:p>
            <a:pPr algn="l"/>
            <a:r>
              <a:rPr lang="pl-PL" sz="2700" b="1" dirty="0" smtClean="0">
                <a:solidFill>
                  <a:schemeClr val="tx1"/>
                </a:solidFill>
              </a:rPr>
              <a:t>Sposób osiągnięcia celu: </a:t>
            </a:r>
          </a:p>
          <a:p>
            <a:pPr algn="l"/>
            <a:r>
              <a:rPr lang="pl-PL" sz="2700" dirty="0" smtClean="0">
                <a:solidFill>
                  <a:schemeClr val="tx1"/>
                </a:solidFill>
              </a:rPr>
              <a:t>opracowanie, </a:t>
            </a:r>
            <a:r>
              <a:rPr lang="pl-PL" sz="2700" dirty="0">
                <a:solidFill>
                  <a:schemeClr val="tx1"/>
                </a:solidFill>
              </a:rPr>
              <a:t>przetestowanie oraz wdrożenie standardów instytucji i usług pomocy oraz integracji społecznej.</a:t>
            </a:r>
          </a:p>
        </p:txBody>
      </p:sp>
    </p:spTree>
    <p:extLst>
      <p:ext uri="{BB962C8B-B14F-4D97-AF65-F5344CB8AC3E}">
        <p14:creationId xmlns:p14="http://schemas.microsoft.com/office/powerpoint/2010/main" val="200767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/>
              <a:t>D</a:t>
            </a:r>
            <a:r>
              <a:rPr lang="pl-PL" sz="3100" b="1" dirty="0" smtClean="0"/>
              <a:t>laczego model GSWB</a:t>
            </a:r>
            <a:r>
              <a:rPr lang="pl-PL" sz="3100" b="1" dirty="0"/>
              <a:t>?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l-PL" dirty="0"/>
          </a:p>
          <a:p>
            <a:pPr marL="0" indent="0">
              <a:buNone/>
            </a:pPr>
            <a:r>
              <a:rPr lang="pl-PL" dirty="0" smtClean="0"/>
              <a:t>Potrzeba </a:t>
            </a:r>
            <a:r>
              <a:rPr lang="pl-PL" dirty="0"/>
              <a:t>realizacji systemowego projektu w zadaniu 4 wynika ze skali </a:t>
            </a:r>
            <a:r>
              <a:rPr lang="pl-PL" dirty="0" smtClean="0"/>
              <a:t> problemu </a:t>
            </a:r>
            <a:r>
              <a:rPr lang="pl-PL" dirty="0"/>
              <a:t>bezdomności oraz deficytów w czterech </a:t>
            </a:r>
            <a:r>
              <a:rPr lang="pl-PL" dirty="0" smtClean="0"/>
              <a:t>obszarach mający wpływ na zmniejszenie skali bezdomności. Obszary te dotyczą:</a:t>
            </a:r>
            <a:endParaRPr lang="pl-PL" dirty="0"/>
          </a:p>
          <a:p>
            <a:r>
              <a:rPr lang="pl-PL" dirty="0" smtClean="0"/>
              <a:t> </a:t>
            </a:r>
            <a:r>
              <a:rPr lang="pl-PL" dirty="0"/>
              <a:t>polityki społecznej, </a:t>
            </a:r>
          </a:p>
          <a:p>
            <a:r>
              <a:rPr lang="pl-PL" dirty="0" smtClean="0"/>
              <a:t> </a:t>
            </a:r>
            <a:r>
              <a:rPr lang="pl-PL" dirty="0"/>
              <a:t>regulacji </a:t>
            </a:r>
            <a:r>
              <a:rPr lang="pl-PL" dirty="0" smtClean="0"/>
              <a:t>systemowych,</a:t>
            </a:r>
            <a:endParaRPr lang="pl-PL" dirty="0"/>
          </a:p>
          <a:p>
            <a:r>
              <a:rPr lang="pl-PL" dirty="0" smtClean="0"/>
              <a:t> diagnozy,</a:t>
            </a:r>
            <a:endParaRPr lang="pl-PL" dirty="0"/>
          </a:p>
          <a:p>
            <a:r>
              <a:rPr lang="pl-PL" dirty="0" smtClean="0"/>
              <a:t> współpracy,</a:t>
            </a:r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 smtClean="0"/>
              <a:t>Wszystkie </a:t>
            </a:r>
            <a:r>
              <a:rPr lang="pl-PL" dirty="0"/>
              <a:t>one wpływają na potrzebę stworzenia i wdrożenia w Polsce standardów usług w sferze bezdomności, które podniosą skuteczność systemu rozwiązywania i łagodzenia skutków problemu bezdomności</a:t>
            </a:r>
          </a:p>
        </p:txBody>
      </p:sp>
    </p:spTree>
    <p:extLst>
      <p:ext uri="{BB962C8B-B14F-4D97-AF65-F5344CB8AC3E}">
        <p14:creationId xmlns:p14="http://schemas.microsoft.com/office/powerpoint/2010/main" val="3945446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 smtClean="0"/>
              <a:t>obszar polityki społecznej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pl-PL" dirty="0"/>
          </a:p>
          <a:p>
            <a:r>
              <a:rPr lang="pl-PL" dirty="0"/>
              <a:t>b</a:t>
            </a:r>
            <a:r>
              <a:rPr lang="pl-PL" dirty="0" smtClean="0"/>
              <a:t>rak </a:t>
            </a:r>
            <a:r>
              <a:rPr lang="pl-PL" dirty="0"/>
              <a:t>całościowej polityki społecznej wobec bezdomności</a:t>
            </a:r>
          </a:p>
          <a:p>
            <a:r>
              <a:rPr lang="pl-PL" dirty="0" smtClean="0"/>
              <a:t>brak przepisów regulujących </a:t>
            </a:r>
            <a:r>
              <a:rPr lang="pl-PL" dirty="0"/>
              <a:t>całość funkcjonowania polityki społecznej </a:t>
            </a:r>
            <a:r>
              <a:rPr lang="pl-PL" dirty="0" smtClean="0"/>
              <a:t>( brak ustawy </a:t>
            </a:r>
            <a:r>
              <a:rPr lang="pl-PL" dirty="0"/>
              <a:t>o prowadzeniu polityki </a:t>
            </a:r>
            <a:r>
              <a:rPr lang="pl-PL" dirty="0" smtClean="0"/>
              <a:t>społecznej)</a:t>
            </a:r>
            <a:endParaRPr lang="pl-PL" dirty="0"/>
          </a:p>
          <a:p>
            <a:r>
              <a:rPr lang="pl-PL" dirty="0"/>
              <a:t>b</a:t>
            </a:r>
            <a:r>
              <a:rPr lang="pl-PL" dirty="0" smtClean="0"/>
              <a:t>rak </a:t>
            </a:r>
            <a:r>
              <a:rPr lang="pl-PL" dirty="0"/>
              <a:t>spójnej wizji polityki społecznej prowadzonej przez różne resorty</a:t>
            </a:r>
          </a:p>
          <a:p>
            <a:r>
              <a:rPr lang="pl-PL" dirty="0"/>
              <a:t>b</a:t>
            </a:r>
            <a:r>
              <a:rPr lang="pl-PL" dirty="0" smtClean="0"/>
              <a:t>rak </a:t>
            </a:r>
            <a:r>
              <a:rPr lang="pl-PL" dirty="0"/>
              <a:t>koordynacji i współpracy międzyresortowej</a:t>
            </a:r>
          </a:p>
          <a:p>
            <a:r>
              <a:rPr lang="pl-PL" dirty="0"/>
              <a:t>Bezdomność uważana za problem wyłącznie pomocy społecznej</a:t>
            </a:r>
          </a:p>
          <a:p>
            <a:r>
              <a:rPr lang="pl-PL" dirty="0"/>
              <a:t>b</a:t>
            </a:r>
            <a:r>
              <a:rPr lang="pl-PL" dirty="0" smtClean="0"/>
              <a:t>rak </a:t>
            </a:r>
            <a:r>
              <a:rPr lang="pl-PL" dirty="0"/>
              <a:t>jednolitego planu strategicznego walki z problemem bezdomności w skali kraju </a:t>
            </a:r>
            <a:r>
              <a:rPr lang="pl-PL" dirty="0" smtClean="0"/>
              <a:t>jak również </a:t>
            </a:r>
            <a:r>
              <a:rPr lang="pl-PL" dirty="0"/>
              <a:t>często lokalnej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408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 smtClean="0"/>
              <a:t>obszar regulacji systemowych: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l-PL" dirty="0"/>
          </a:p>
          <a:p>
            <a:r>
              <a:rPr lang="pl-PL" dirty="0"/>
              <a:t>i</a:t>
            </a:r>
            <a:r>
              <a:rPr lang="pl-PL" dirty="0" smtClean="0"/>
              <a:t>stniejące </a:t>
            </a:r>
            <a:r>
              <a:rPr lang="pl-PL" dirty="0"/>
              <a:t>rozwiązania mają charakter interwencyjny (akcyjny)</a:t>
            </a:r>
          </a:p>
          <a:p>
            <a:r>
              <a:rPr lang="pl-PL" dirty="0" smtClean="0"/>
              <a:t>„radzenie </a:t>
            </a:r>
            <a:r>
              <a:rPr lang="pl-PL" dirty="0"/>
              <a:t>sobie” zamiast systemowego rozwiązywania problemu – brak uregulowań w zakresie prewencji i integracji</a:t>
            </a:r>
          </a:p>
          <a:p>
            <a:r>
              <a:rPr lang="pl-PL" dirty="0"/>
              <a:t>p</a:t>
            </a:r>
            <a:r>
              <a:rPr lang="pl-PL" dirty="0" smtClean="0"/>
              <a:t>rawo </a:t>
            </a:r>
            <a:r>
              <a:rPr lang="pl-PL" dirty="0"/>
              <a:t>gwarantuje dostęp do pojedynczych, podstawowych usług nastawionych na przetrwanie – nie gwarantuje ciągłej oferty nastawionej na wyjście z bezdomności</a:t>
            </a:r>
          </a:p>
          <a:p>
            <a:r>
              <a:rPr lang="pl-PL" dirty="0"/>
              <a:t>b</a:t>
            </a:r>
            <a:r>
              <a:rPr lang="pl-PL" dirty="0" smtClean="0"/>
              <a:t>rak </a:t>
            </a:r>
            <a:r>
              <a:rPr lang="pl-PL" dirty="0"/>
              <a:t>narzędzi finansowania pomocy ukierunkowanej na reintegrację</a:t>
            </a:r>
          </a:p>
          <a:p>
            <a:r>
              <a:rPr lang="pl-PL" dirty="0"/>
              <a:t>b</a:t>
            </a:r>
            <a:r>
              <a:rPr lang="pl-PL" dirty="0" smtClean="0"/>
              <a:t>rak </a:t>
            </a:r>
            <a:r>
              <a:rPr lang="pl-PL" dirty="0"/>
              <a:t>standardów jakości usług – czym np. różnią się usługi oferowane przez schroniska od noclegowni?</a:t>
            </a:r>
          </a:p>
          <a:p>
            <a:r>
              <a:rPr lang="pl-PL" dirty="0"/>
              <a:t>p</a:t>
            </a:r>
            <a:r>
              <a:rPr lang="pl-PL" dirty="0" smtClean="0"/>
              <a:t>rawo </a:t>
            </a:r>
            <a:r>
              <a:rPr lang="pl-PL" dirty="0"/>
              <a:t>definiuje jakie świadczenia przysługują bezdomnym, nie definiuje jednak jak je świadczyć</a:t>
            </a:r>
          </a:p>
          <a:p>
            <a:r>
              <a:rPr lang="pl-PL" dirty="0"/>
              <a:t>b</a:t>
            </a:r>
            <a:r>
              <a:rPr lang="pl-PL" dirty="0" smtClean="0"/>
              <a:t>rak </a:t>
            </a:r>
            <a:r>
              <a:rPr lang="pl-PL" dirty="0"/>
              <a:t>gwarancji jakości świadczonych usług (rejestrów, formalnego nadzoru)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9219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 smtClean="0"/>
              <a:t>obszar diagnostyczny: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l-PL" dirty="0"/>
          </a:p>
          <a:p>
            <a:r>
              <a:rPr lang="pl-PL" dirty="0"/>
              <a:t>b</a:t>
            </a:r>
            <a:r>
              <a:rPr lang="pl-PL" dirty="0" smtClean="0"/>
              <a:t>rak </a:t>
            </a:r>
            <a:r>
              <a:rPr lang="pl-PL" dirty="0"/>
              <a:t>rzetelnej diagnozy ilościowej i jakościowej problemu</a:t>
            </a:r>
          </a:p>
          <a:p>
            <a:r>
              <a:rPr lang="pl-PL" dirty="0"/>
              <a:t>s</a:t>
            </a:r>
            <a:r>
              <a:rPr lang="pl-PL" dirty="0" smtClean="0"/>
              <a:t>ystem </a:t>
            </a:r>
            <a:r>
              <a:rPr lang="pl-PL" dirty="0"/>
              <a:t>oparty na poglądach i osądach, a nie na rzetelnej wiedzy</a:t>
            </a:r>
          </a:p>
          <a:p>
            <a:r>
              <a:rPr lang="pl-PL" dirty="0"/>
              <a:t>b</a:t>
            </a:r>
            <a:r>
              <a:rPr lang="pl-PL" dirty="0" smtClean="0"/>
              <a:t>rak </a:t>
            </a:r>
            <a:r>
              <a:rPr lang="pl-PL" dirty="0"/>
              <a:t>systemów monitorowania problemu, proponowane rozwiązania mają charakter akcyjny</a:t>
            </a:r>
          </a:p>
          <a:p>
            <a:r>
              <a:rPr lang="pl-PL" dirty="0" smtClean="0"/>
              <a:t>brak </a:t>
            </a:r>
            <a:r>
              <a:rPr lang="pl-PL" dirty="0"/>
              <a:t>rzetelnych danych o osobach poza systemem pomocy (bezdomność uliczna)</a:t>
            </a:r>
          </a:p>
          <a:p>
            <a:r>
              <a:rPr lang="pl-PL" dirty="0"/>
              <a:t>b</a:t>
            </a:r>
            <a:r>
              <a:rPr lang="pl-PL" dirty="0" smtClean="0"/>
              <a:t>rak </a:t>
            </a:r>
            <a:r>
              <a:rPr lang="pl-PL" dirty="0"/>
              <a:t>spójnego rozumienia problemu bezdomności – słabość definicyjna</a:t>
            </a:r>
          </a:p>
          <a:p>
            <a:r>
              <a:rPr lang="pl-PL" dirty="0"/>
              <a:t>b</a:t>
            </a:r>
            <a:r>
              <a:rPr lang="pl-PL" dirty="0" smtClean="0"/>
              <a:t>rak </a:t>
            </a:r>
            <a:r>
              <a:rPr lang="pl-PL" dirty="0"/>
              <a:t>partycypacji osób bezdomnych w tworzeniu polityki społecznej – czy ktoś w ogóle zastanawia się nad ich potrzebami? Czy raczej traktujemy ich przedmiotowo narzucając określony, jedynie słuszny, zakres pomocy?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4517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 smtClean="0"/>
              <a:t>obszar współpracy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pl-PL" dirty="0"/>
          </a:p>
          <a:p>
            <a:r>
              <a:rPr lang="pl-PL" dirty="0"/>
              <a:t>b</a:t>
            </a:r>
            <a:r>
              <a:rPr lang="pl-PL" dirty="0" smtClean="0"/>
              <a:t>rak </a:t>
            </a:r>
            <a:r>
              <a:rPr lang="pl-PL" dirty="0"/>
              <a:t>współpracy (a wręcz konkurencja) pomiędzy podmiotami świadczącymi usługi</a:t>
            </a:r>
          </a:p>
          <a:p>
            <a:r>
              <a:rPr lang="pl-PL" dirty="0"/>
              <a:t>b</a:t>
            </a:r>
            <a:r>
              <a:rPr lang="pl-PL" dirty="0" smtClean="0"/>
              <a:t>rak </a:t>
            </a:r>
            <a:r>
              <a:rPr lang="pl-PL" dirty="0"/>
              <a:t>konsolidacji idei, wartości i kierunków podejmowanych działań</a:t>
            </a:r>
          </a:p>
          <a:p>
            <a:r>
              <a:rPr lang="pl-PL" dirty="0"/>
              <a:t>n</a:t>
            </a:r>
            <a:r>
              <a:rPr lang="pl-PL" dirty="0" smtClean="0"/>
              <a:t>ieuregulowane </a:t>
            </a:r>
            <a:r>
              <a:rPr lang="pl-PL" dirty="0"/>
              <a:t>zasady współpracy pomiędzy sektorem publicznym a pozarządowym – liczne antagonizmy i konflikty</a:t>
            </a:r>
          </a:p>
          <a:p>
            <a:r>
              <a:rPr lang="pl-PL" dirty="0" smtClean="0"/>
              <a:t> </a:t>
            </a:r>
            <a:r>
              <a:rPr lang="pl-PL" dirty="0"/>
              <a:t>brak podstaw do współpracy z innymi interesariuszami problemu bezdomności (służby mundurowe, służba zdrowia, mieszkalnictwo, wymiar sprawiedliwości, itd.)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2900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b="1" dirty="0" smtClean="0"/>
              <a:t>Etapy realizacji projektu: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faza </a:t>
            </a:r>
            <a:r>
              <a:rPr lang="pl-PL" sz="2000" dirty="0"/>
              <a:t>diagnozy (</a:t>
            </a:r>
            <a:r>
              <a:rPr lang="pl-PL" sz="2000" dirty="0" smtClean="0"/>
              <a:t>9.2009 </a:t>
            </a:r>
            <a:r>
              <a:rPr lang="pl-PL" sz="2000" dirty="0"/>
              <a:t>- </a:t>
            </a:r>
            <a:r>
              <a:rPr lang="pl-PL" sz="2000" dirty="0" smtClean="0"/>
              <a:t>6.2010</a:t>
            </a:r>
            <a:r>
              <a:rPr lang="pl-PL" sz="2000" dirty="0"/>
              <a:t>), 10 m-</a:t>
            </a:r>
            <a:r>
              <a:rPr lang="pl-PL" sz="2000" dirty="0" err="1"/>
              <a:t>cy</a:t>
            </a:r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faza modelu (</a:t>
            </a:r>
            <a:r>
              <a:rPr lang="pl-PL" sz="2000" dirty="0" smtClean="0"/>
              <a:t>7.2010 </a:t>
            </a:r>
            <a:r>
              <a:rPr lang="pl-PL" sz="2000" dirty="0"/>
              <a:t>- </a:t>
            </a:r>
            <a:r>
              <a:rPr lang="pl-PL" sz="2000" dirty="0" smtClean="0"/>
              <a:t>6.2011</a:t>
            </a:r>
            <a:r>
              <a:rPr lang="pl-PL" sz="2000" dirty="0"/>
              <a:t>),  12 m-</a:t>
            </a:r>
            <a:r>
              <a:rPr lang="pl-PL" sz="2000" dirty="0" err="1"/>
              <a:t>cy</a:t>
            </a:r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faza edukacji (</a:t>
            </a:r>
            <a:r>
              <a:rPr lang="pl-PL" sz="2000" dirty="0" smtClean="0"/>
              <a:t>7.2011 </a:t>
            </a:r>
            <a:r>
              <a:rPr lang="pl-PL" sz="2000" dirty="0"/>
              <a:t>- </a:t>
            </a:r>
            <a:r>
              <a:rPr lang="pl-PL" sz="2000" dirty="0" smtClean="0"/>
              <a:t>2.2012</a:t>
            </a:r>
            <a:r>
              <a:rPr lang="pl-PL" sz="2000" dirty="0"/>
              <a:t>),  8 m-</a:t>
            </a:r>
            <a:r>
              <a:rPr lang="pl-PL" sz="2000" dirty="0" err="1"/>
              <a:t>cy</a:t>
            </a:r>
            <a:r>
              <a:rPr lang="pl-PL" sz="2000" dirty="0"/>
              <a:t> </a:t>
            </a:r>
          </a:p>
          <a:p>
            <a:endParaRPr lang="pl-PL" sz="2000" dirty="0"/>
          </a:p>
          <a:p>
            <a:r>
              <a:rPr lang="pl-PL" sz="2000" dirty="0"/>
              <a:t>faza pilotażu (</a:t>
            </a:r>
            <a:r>
              <a:rPr lang="pl-PL" sz="2000" dirty="0" smtClean="0"/>
              <a:t>3.2012 </a:t>
            </a:r>
            <a:r>
              <a:rPr lang="pl-PL" sz="2000" dirty="0"/>
              <a:t>- </a:t>
            </a:r>
            <a:r>
              <a:rPr lang="pl-PL" sz="2000" dirty="0" smtClean="0"/>
              <a:t>8.2013</a:t>
            </a:r>
            <a:r>
              <a:rPr lang="pl-PL" sz="2000" dirty="0"/>
              <a:t>),  18 m-</a:t>
            </a:r>
            <a:r>
              <a:rPr lang="pl-PL" sz="2000" dirty="0" err="1"/>
              <a:t>cy</a:t>
            </a:r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faza rekomendacji (</a:t>
            </a:r>
            <a:r>
              <a:rPr lang="pl-PL" sz="2000" dirty="0" smtClean="0"/>
              <a:t>6.2013 </a:t>
            </a:r>
            <a:r>
              <a:rPr lang="pl-PL" sz="2000" dirty="0"/>
              <a:t>- </a:t>
            </a:r>
            <a:r>
              <a:rPr lang="pl-PL" sz="2000" dirty="0" smtClean="0"/>
              <a:t>11.2013</a:t>
            </a:r>
            <a:r>
              <a:rPr lang="pl-PL" sz="2000" dirty="0"/>
              <a:t>), 6 m-</a:t>
            </a:r>
            <a:r>
              <a:rPr lang="pl-PL" sz="2000" dirty="0" err="1"/>
              <a:t>cy</a:t>
            </a:r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faza upowszechniania (</a:t>
            </a:r>
            <a:r>
              <a:rPr lang="pl-PL" sz="2000" dirty="0" smtClean="0"/>
              <a:t>12.2013 </a:t>
            </a:r>
            <a:r>
              <a:rPr lang="pl-PL" sz="2000" dirty="0"/>
              <a:t>- </a:t>
            </a:r>
            <a:r>
              <a:rPr lang="pl-PL" sz="2000" dirty="0" smtClean="0"/>
              <a:t>4.2014</a:t>
            </a:r>
            <a:r>
              <a:rPr lang="pl-PL" sz="2000" dirty="0"/>
              <a:t>), 5 m-</a:t>
            </a:r>
            <a:r>
              <a:rPr lang="pl-PL" sz="2000" dirty="0" err="1"/>
              <a:t>cy</a:t>
            </a:r>
            <a:r>
              <a:rPr lang="pl-PL" sz="2000" dirty="0"/>
              <a:t> </a:t>
            </a:r>
            <a:r>
              <a:rPr lang="pl-PL" sz="2000" dirty="0" smtClean="0"/>
              <a:t> </a:t>
            </a:r>
            <a:r>
              <a:rPr lang="pl-PL" sz="1600" b="1" i="1" dirty="0" smtClean="0"/>
              <a:t>- przedłużona do 12.2014</a:t>
            </a:r>
            <a:r>
              <a:rPr lang="pl-PL" sz="1600" b="1" i="1" dirty="0"/>
              <a:t/>
            </a:r>
            <a:br>
              <a:rPr lang="pl-PL" sz="1600" b="1" i="1" dirty="0"/>
            </a:br>
            <a:endParaRPr lang="pl-PL" sz="1600" b="1" i="1" dirty="0"/>
          </a:p>
        </p:txBody>
      </p:sp>
    </p:spTree>
    <p:extLst>
      <p:ext uri="{BB962C8B-B14F-4D97-AF65-F5344CB8AC3E}">
        <p14:creationId xmlns:p14="http://schemas.microsoft.com/office/powerpoint/2010/main" val="3866893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lvl="0" defTabSz="457200">
              <a:spcBef>
                <a:spcPts val="0"/>
              </a:spcBef>
            </a:pPr>
            <a:r>
              <a:rPr lang="pl-PL" sz="2800" b="1" dirty="0" smtClean="0">
                <a:solidFill>
                  <a:prstClr val="black"/>
                </a:solidFill>
                <a:latin typeface="Book Antiqua"/>
                <a:cs typeface="Book Antiqua"/>
              </a:rPr>
              <a:t/>
            </a:r>
            <a:br>
              <a:rPr lang="pl-PL" sz="2800" b="1" dirty="0" smtClean="0">
                <a:solidFill>
                  <a:prstClr val="black"/>
                </a:solidFill>
                <a:latin typeface="Book Antiqua"/>
                <a:cs typeface="Book Antiqua"/>
              </a:rPr>
            </a:br>
            <a:r>
              <a:rPr lang="pl-PL" sz="2800" b="1" dirty="0" smtClean="0">
                <a:solidFill>
                  <a:prstClr val="black"/>
                </a:solidFill>
                <a:latin typeface="Book Antiqua"/>
                <a:cs typeface="Book Antiqua"/>
              </a:rPr>
              <a:t>Faza diagnozy :</a:t>
            </a:r>
            <a:r>
              <a:rPr lang="pl-PL" sz="2800" b="1" dirty="0">
                <a:solidFill>
                  <a:prstClr val="black"/>
                </a:solidFill>
                <a:latin typeface="Book Antiqua"/>
                <a:cs typeface="Book Antiqua"/>
              </a:rPr>
              <a:t/>
            </a:r>
            <a:br>
              <a:rPr lang="pl-PL" sz="2800" b="1" dirty="0">
                <a:solidFill>
                  <a:prstClr val="black"/>
                </a:solidFill>
                <a:latin typeface="Book Antiqua"/>
                <a:cs typeface="Book Antiqua"/>
              </a:rPr>
            </a:br>
            <a:r>
              <a:rPr lang="pl-PL" sz="2000" dirty="0">
                <a:solidFill>
                  <a:prstClr val="black"/>
                </a:solidFill>
                <a:latin typeface="Book Antiqua"/>
                <a:cs typeface="Book Antiqua"/>
              </a:rPr>
              <a:t/>
            </a:r>
            <a:br>
              <a:rPr lang="pl-PL" sz="2000" dirty="0">
                <a:solidFill>
                  <a:prstClr val="black"/>
                </a:solidFill>
                <a:latin typeface="Book Antiqua"/>
                <a:cs typeface="Book Antiqua"/>
              </a:rPr>
            </a:b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206902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4355976" y="5074652"/>
            <a:ext cx="1656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Diagnoza praktyczna </a:t>
            </a:r>
            <a:br>
              <a:rPr lang="pl-PL" dirty="0"/>
            </a:br>
            <a:r>
              <a:rPr lang="pl-PL" dirty="0"/>
              <a:t>w zakresie 6 usług i standardów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4354"/>
            <a:ext cx="2139881" cy="339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ostokąt 7"/>
          <p:cNvSpPr/>
          <p:nvPr/>
        </p:nvSpPr>
        <p:spPr>
          <a:xfrm>
            <a:off x="6372200" y="5536317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Diagnoza naukowa i badawcza</a:t>
            </a:r>
          </a:p>
        </p:txBody>
      </p:sp>
      <p:sp>
        <p:nvSpPr>
          <p:cNvPr id="2" name="Prostokąt 1"/>
          <p:cNvSpPr/>
          <p:nvPr/>
        </p:nvSpPr>
        <p:spPr>
          <a:xfrm>
            <a:off x="467544" y="2204864"/>
            <a:ext cx="3456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 pierwsze, wszechstronne przygotowana przez ponad </a:t>
            </a:r>
            <a:r>
              <a:rPr lang="pl-PL" sz="2400" dirty="0"/>
              <a:t>100 </a:t>
            </a:r>
            <a:r>
              <a:rPr lang="pl-PL" sz="2400" dirty="0" smtClean="0"/>
              <a:t>ekspertów zdiagnozowanie problemu bezdomności w Polski,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 seminaria</a:t>
            </a:r>
            <a:r>
              <a:rPr lang="pl-PL" sz="2400" dirty="0"/>
              <a:t>, </a:t>
            </a: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debaty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59556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592288"/>
          </a:xfrm>
        </p:spPr>
        <p:txBody>
          <a:bodyPr>
            <a:normAutofit fontScale="90000"/>
          </a:bodyPr>
          <a:lstStyle/>
          <a:p>
            <a:pPr lvl="0" defTabSz="457200">
              <a:spcBef>
                <a:spcPts val="0"/>
              </a:spcBef>
            </a:pPr>
            <a:r>
              <a:rPr lang="pl-PL" sz="2000" b="1" dirty="0" smtClean="0">
                <a:solidFill>
                  <a:prstClr val="black"/>
                </a:solidFill>
                <a:latin typeface="Book Antiqua"/>
                <a:cs typeface="Book Antiqua"/>
              </a:rPr>
              <a:t>Faza Modelu:</a:t>
            </a:r>
            <a:br>
              <a:rPr lang="pl-PL" sz="2000" b="1" dirty="0" smtClean="0">
                <a:solidFill>
                  <a:prstClr val="black"/>
                </a:solidFill>
                <a:latin typeface="Book Antiqua"/>
                <a:cs typeface="Book Antiqua"/>
              </a:rPr>
            </a:br>
            <a:r>
              <a:rPr lang="pl-PL" sz="2000" b="1" dirty="0">
                <a:solidFill>
                  <a:prstClr val="black"/>
                </a:solidFill>
                <a:latin typeface="Book Antiqua"/>
                <a:cs typeface="Book Antiqua"/>
              </a:rPr>
              <a:t/>
            </a:r>
            <a:br>
              <a:rPr lang="pl-PL" sz="2000" b="1" dirty="0">
                <a:solidFill>
                  <a:prstClr val="black"/>
                </a:solidFill>
                <a:latin typeface="Book Antiqua"/>
                <a:cs typeface="Book Antiqua"/>
              </a:rPr>
            </a:br>
            <a:r>
              <a:rPr lang="pl-PL" sz="2000" b="1" dirty="0" smtClean="0">
                <a:solidFill>
                  <a:prstClr val="black"/>
                </a:solidFill>
                <a:latin typeface="Book Antiqua"/>
                <a:cs typeface="Book Antiqua"/>
              </a:rPr>
              <a:t/>
            </a:r>
            <a:br>
              <a:rPr lang="pl-PL" sz="2000" b="1" dirty="0" smtClean="0">
                <a:solidFill>
                  <a:prstClr val="black"/>
                </a:solidFill>
                <a:latin typeface="Book Antiqua"/>
                <a:cs typeface="Book Antiqua"/>
              </a:rPr>
            </a:br>
            <a:r>
              <a:rPr lang="pl-PL" sz="2000" dirty="0" smtClean="0">
                <a:solidFill>
                  <a:prstClr val="black"/>
                </a:solidFill>
                <a:latin typeface="Book Antiqua"/>
                <a:cs typeface="Book Antiqua"/>
              </a:rPr>
              <a:t>sześć zespołów eksperckich opracowuje </a:t>
            </a:r>
            <a:r>
              <a:rPr lang="pl-PL" sz="2000" dirty="0">
                <a:solidFill>
                  <a:prstClr val="black"/>
                </a:solidFill>
                <a:latin typeface="Book Antiqua"/>
                <a:cs typeface="Book Antiqua"/>
              </a:rPr>
              <a:t>Model GSWB, </a:t>
            </a:r>
            <a:r>
              <a:rPr lang="pl-PL" sz="2000" dirty="0" smtClean="0">
                <a:solidFill>
                  <a:prstClr val="black"/>
                </a:solidFill>
                <a:latin typeface="Book Antiqua"/>
                <a:cs typeface="Book Antiqua"/>
              </a:rPr>
              <a:t>powstają  </a:t>
            </a:r>
            <a:r>
              <a:rPr lang="pl-PL" sz="2000" dirty="0">
                <a:solidFill>
                  <a:prstClr val="black"/>
                </a:solidFill>
                <a:latin typeface="Book Antiqua"/>
                <a:cs typeface="Book Antiqua"/>
              </a:rPr>
              <a:t>programy szkoleń, metodologia mierzenia bezdomności (diagnoz lokalnych), </a:t>
            </a:r>
            <a:r>
              <a:rPr lang="pl-PL" sz="2000" dirty="0" smtClean="0">
                <a:solidFill>
                  <a:prstClr val="black"/>
                </a:solidFill>
                <a:latin typeface="Book Antiqua"/>
                <a:cs typeface="Book Antiqua"/>
              </a:rPr>
              <a:t> realizowane są wizyty studyjne, </a:t>
            </a:r>
            <a:r>
              <a:rPr lang="pl-PL" sz="2000" dirty="0">
                <a:solidFill>
                  <a:prstClr val="black"/>
                </a:solidFill>
                <a:latin typeface="Book Antiqua"/>
                <a:cs typeface="Book Antiqua"/>
              </a:rPr>
              <a:t>debaty, konferencje, seminaria, konkurs na partnerstwa lokalne</a:t>
            </a:r>
            <a:br>
              <a:rPr lang="pl-PL" sz="2000" dirty="0">
                <a:solidFill>
                  <a:prstClr val="black"/>
                </a:solidFill>
                <a:latin typeface="Book Antiqua"/>
                <a:cs typeface="Book Antiqua"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2492896"/>
            <a:ext cx="7704856" cy="36004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67" y="2605435"/>
            <a:ext cx="2359025" cy="324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41" y="2504553"/>
            <a:ext cx="2341563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71254"/>
            <a:ext cx="3236913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371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spcBef>
                <a:spcPts val="0"/>
              </a:spcBef>
            </a:pPr>
            <a:r>
              <a:rPr lang="pl-PL" sz="2800" b="1" dirty="0" smtClean="0">
                <a:solidFill>
                  <a:prstClr val="black"/>
                </a:solidFill>
                <a:latin typeface="Book Antiqua"/>
                <a:cs typeface="Book Antiqua"/>
              </a:rPr>
              <a:t/>
            </a:r>
            <a:br>
              <a:rPr lang="pl-PL" sz="2800" b="1" dirty="0" smtClean="0">
                <a:solidFill>
                  <a:prstClr val="black"/>
                </a:solidFill>
                <a:latin typeface="Book Antiqua"/>
                <a:cs typeface="Book Antiqua"/>
              </a:rPr>
            </a:br>
            <a:r>
              <a:rPr lang="pl-PL" sz="2800" b="1" dirty="0">
                <a:solidFill>
                  <a:prstClr val="black"/>
                </a:solidFill>
                <a:latin typeface="Book Antiqua"/>
                <a:cs typeface="Book Antiqua"/>
              </a:rPr>
              <a:t/>
            </a:r>
            <a:br>
              <a:rPr lang="pl-PL" sz="2800" b="1" dirty="0">
                <a:solidFill>
                  <a:prstClr val="black"/>
                </a:solidFill>
                <a:latin typeface="Book Antiqua"/>
                <a:cs typeface="Book Antiqua"/>
              </a:rPr>
            </a:br>
            <a:r>
              <a:rPr lang="pl-PL" sz="2800" b="1" dirty="0" smtClean="0">
                <a:solidFill>
                  <a:prstClr val="black"/>
                </a:solidFill>
                <a:latin typeface="Book Antiqua"/>
                <a:cs typeface="Book Antiqua"/>
              </a:rPr>
              <a:t>Faza Pilotażu:</a:t>
            </a:r>
            <a:r>
              <a:rPr lang="pl-PL" sz="2800" b="1" dirty="0">
                <a:solidFill>
                  <a:prstClr val="black"/>
                </a:solidFill>
                <a:latin typeface="Book Antiqua"/>
                <a:cs typeface="Book Antiqua"/>
              </a:rPr>
              <a:t/>
            </a:r>
            <a:br>
              <a:rPr lang="pl-PL" sz="2800" b="1" dirty="0">
                <a:solidFill>
                  <a:prstClr val="black"/>
                </a:solidFill>
                <a:latin typeface="Book Antiqua"/>
                <a:cs typeface="Book Antiqua"/>
              </a:rPr>
            </a:br>
            <a:r>
              <a:rPr lang="pl-PL" sz="2800" b="1" dirty="0" smtClean="0">
                <a:solidFill>
                  <a:prstClr val="black"/>
                </a:solidFill>
                <a:latin typeface="Book Antiqua"/>
                <a:cs typeface="Book Antiqua"/>
              </a:rPr>
              <a:t/>
            </a:r>
            <a:br>
              <a:rPr lang="pl-PL" sz="2800" b="1" dirty="0" smtClean="0">
                <a:solidFill>
                  <a:prstClr val="black"/>
                </a:solidFill>
                <a:latin typeface="Book Antiqua"/>
                <a:cs typeface="Book Antiqua"/>
              </a:rPr>
            </a:br>
            <a:r>
              <a:rPr lang="pl-PL" sz="2400" dirty="0">
                <a:solidFill>
                  <a:prstClr val="black"/>
                </a:solidFill>
                <a:latin typeface="Book Antiqua"/>
                <a:cs typeface="Book Antiqua"/>
              </a:rPr>
              <a:t/>
            </a:r>
            <a:br>
              <a:rPr lang="pl-PL" sz="2400" dirty="0">
                <a:solidFill>
                  <a:prstClr val="black"/>
                </a:solidFill>
                <a:latin typeface="Book Antiqua"/>
                <a:cs typeface="Book Antiqua"/>
              </a:rPr>
            </a:b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608512" cy="417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679701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/>
              <a:t>Partnerstwa Lokalne testujące Model GSWB</a:t>
            </a:r>
            <a:r>
              <a:rPr lang="pl-PL" sz="2400" dirty="0" smtClean="0"/>
              <a:t>:</a:t>
            </a:r>
            <a:endParaRPr lang="pl-PL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60"/>
            <a:ext cx="56277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93" y="3429000"/>
            <a:ext cx="3352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7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Podstawowe informacje o projekcie: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 smtClean="0"/>
              <a:t>Projekt   realizowany w ramach Priorytetu I </a:t>
            </a:r>
          </a:p>
          <a:p>
            <a:pPr marL="0" indent="0" algn="ctr">
              <a:buNone/>
            </a:pPr>
            <a:r>
              <a:rPr lang="pl-PL" sz="2000" b="1" dirty="0" smtClean="0"/>
              <a:t>„Zatrudnienie i integracja społeczna”</a:t>
            </a:r>
          </a:p>
          <a:p>
            <a:pPr marL="0" indent="0" algn="ctr">
              <a:buNone/>
            </a:pPr>
            <a:r>
              <a:rPr lang="pl-PL" sz="2000" dirty="0" smtClean="0"/>
              <a:t>Programu Operacyjnego Kapitał Ludzki</a:t>
            </a:r>
          </a:p>
          <a:p>
            <a:pPr marL="0" indent="0" algn="ctr">
              <a:buNone/>
            </a:pPr>
            <a:r>
              <a:rPr lang="pl-PL" sz="2000" dirty="0" smtClean="0"/>
              <a:t> Działanie: „</a:t>
            </a:r>
            <a:r>
              <a:rPr lang="pl-PL" sz="2000" b="1" dirty="0" smtClean="0"/>
              <a:t>Wsparcie systemowe instytucji pomocy i integracji społecznej”</a:t>
            </a:r>
          </a:p>
          <a:p>
            <a:pPr marL="0" indent="0">
              <a:buNone/>
            </a:pPr>
            <a:r>
              <a:rPr lang="pl-PL" sz="2000" b="1" dirty="0" smtClean="0"/>
              <a:t>Okres </a:t>
            </a:r>
            <a:r>
              <a:rPr lang="pl-PL" sz="2000" b="1" dirty="0" smtClean="0"/>
              <a:t>realizacji</a:t>
            </a:r>
            <a:r>
              <a:rPr lang="pl-PL" sz="2000" dirty="0" smtClean="0"/>
              <a:t>:   marzec 2009  – kwiecień 2014 </a:t>
            </a:r>
          </a:p>
          <a:p>
            <a:pPr marL="0" indent="0">
              <a:buNone/>
            </a:pPr>
            <a:r>
              <a:rPr lang="pl-PL" sz="2000" b="1" dirty="0" smtClean="0"/>
              <a:t>Realizatorzy projektu: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b="1" dirty="0" smtClean="0"/>
              <a:t>inicjator działań: </a:t>
            </a:r>
            <a:r>
              <a:rPr lang="pl-PL" sz="2000" dirty="0"/>
              <a:t>Departament Pomocy i Integracji Społecznej w Ministerstwie Pracy i Polityki </a:t>
            </a:r>
            <a:r>
              <a:rPr lang="pl-PL" sz="2000" dirty="0" smtClean="0"/>
              <a:t>Społecznej </a:t>
            </a:r>
            <a:r>
              <a:rPr lang="pl-PL" sz="2000" dirty="0"/>
              <a:t> 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b="1" dirty="0"/>
              <a:t>l</a:t>
            </a:r>
            <a:r>
              <a:rPr lang="pl-PL" sz="2000" b="1" dirty="0" smtClean="0"/>
              <a:t>ider:  </a:t>
            </a:r>
            <a:r>
              <a:rPr lang="pl-PL" sz="2000" dirty="0"/>
              <a:t>Centrum Rozwoju Zasobów Ludzkich (CRZL).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b="1" dirty="0"/>
              <a:t>p</a:t>
            </a:r>
            <a:r>
              <a:rPr lang="pl-PL" sz="2000" b="1" dirty="0" smtClean="0"/>
              <a:t>artnerzy:  </a:t>
            </a:r>
            <a:r>
              <a:rPr lang="pl-PL" sz="2000" dirty="0"/>
              <a:t>jedenaście organizacji </a:t>
            </a:r>
            <a:r>
              <a:rPr lang="pl-PL" sz="2000" dirty="0" smtClean="0"/>
              <a:t>pozarządowych</a:t>
            </a:r>
          </a:p>
          <a:p>
            <a:pPr marL="0" indent="0">
              <a:buNone/>
            </a:pPr>
            <a:r>
              <a:rPr lang="pl-PL" sz="2000" dirty="0" smtClean="0"/>
              <a:t>Projekt realizowany </a:t>
            </a:r>
            <a:r>
              <a:rPr lang="pl-PL" sz="2000" dirty="0"/>
              <a:t>jest przez partnerstwo publiczno-społeczne.</a:t>
            </a:r>
          </a:p>
        </p:txBody>
      </p:sp>
    </p:spTree>
    <p:extLst>
      <p:ext uri="{BB962C8B-B14F-4D97-AF65-F5344CB8AC3E}">
        <p14:creationId xmlns:p14="http://schemas.microsoft.com/office/powerpoint/2010/main" val="28731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/>
              <a:t>Pilotaż w liczbach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5122912" cy="492941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dirty="0" smtClean="0"/>
              <a:t>Ponad:</a:t>
            </a:r>
          </a:p>
          <a:p>
            <a:pPr marL="0" indent="0">
              <a:buNone/>
            </a:pPr>
            <a:r>
              <a:rPr lang="pl-PL" sz="3400" dirty="0" smtClean="0"/>
              <a:t> </a:t>
            </a:r>
            <a:r>
              <a:rPr lang="pl-PL" sz="3400" dirty="0"/>
              <a:t>30 </a:t>
            </a:r>
            <a:r>
              <a:rPr lang="pl-PL" sz="3400" dirty="0" err="1"/>
              <a:t>streetworkerów</a:t>
            </a:r>
            <a:r>
              <a:rPr lang="pl-PL" sz="3400" dirty="0"/>
              <a:t> (1300 </a:t>
            </a:r>
            <a:r>
              <a:rPr lang="pl-PL" sz="3400" dirty="0" smtClean="0"/>
              <a:t>osób objętych wsparciem),</a:t>
            </a:r>
          </a:p>
          <a:p>
            <a:pPr marL="0" indent="0">
              <a:buNone/>
            </a:pPr>
            <a:r>
              <a:rPr lang="pl-PL" sz="3400" dirty="0" smtClean="0"/>
              <a:t> </a:t>
            </a:r>
            <a:r>
              <a:rPr lang="pl-PL" sz="3400" dirty="0"/>
              <a:t>60 specjalistów </a:t>
            </a:r>
            <a:r>
              <a:rPr lang="pl-PL" sz="3400" dirty="0" smtClean="0"/>
              <a:t> </a:t>
            </a:r>
            <a:r>
              <a:rPr lang="pl-PL" sz="3400" dirty="0"/>
              <a:t>pracy </a:t>
            </a:r>
            <a:r>
              <a:rPr lang="pl-PL" sz="3400" dirty="0" smtClean="0"/>
              <a:t>socjalnej,</a:t>
            </a:r>
            <a:endParaRPr lang="pl-PL" sz="3400" dirty="0"/>
          </a:p>
          <a:p>
            <a:pPr marL="0" indent="0">
              <a:buNone/>
            </a:pPr>
            <a:r>
              <a:rPr lang="pl-PL" sz="3400" dirty="0" smtClean="0"/>
              <a:t> </a:t>
            </a:r>
            <a:r>
              <a:rPr lang="pl-PL" sz="3400" dirty="0"/>
              <a:t>20 specjalistów  </a:t>
            </a:r>
            <a:r>
              <a:rPr lang="pl-PL" sz="3400" dirty="0" smtClean="0"/>
              <a:t>zatrudnienia i </a:t>
            </a:r>
            <a:r>
              <a:rPr lang="pl-PL" sz="3400" dirty="0"/>
              <a:t>edukacji, </a:t>
            </a:r>
          </a:p>
          <a:p>
            <a:pPr marL="0" indent="0">
              <a:buNone/>
            </a:pPr>
            <a:r>
              <a:rPr lang="pl-PL" sz="3400" dirty="0" smtClean="0"/>
              <a:t> </a:t>
            </a:r>
            <a:r>
              <a:rPr lang="pl-PL" sz="3400" dirty="0"/>
              <a:t>20 </a:t>
            </a:r>
            <a:r>
              <a:rPr lang="pl-PL" sz="3400" dirty="0" smtClean="0"/>
              <a:t>specjalistów  </a:t>
            </a:r>
            <a:r>
              <a:rPr lang="pl-PL" sz="3400" dirty="0"/>
              <a:t>ochrony </a:t>
            </a:r>
            <a:r>
              <a:rPr lang="pl-PL" sz="3400" dirty="0" smtClean="0"/>
              <a:t>zdrowia,</a:t>
            </a:r>
            <a:endParaRPr lang="pl-PL" sz="3400" dirty="0"/>
          </a:p>
          <a:p>
            <a:pPr marL="0" indent="0">
              <a:buNone/>
            </a:pPr>
            <a:r>
              <a:rPr lang="pl-PL" sz="3400" dirty="0" smtClean="0"/>
              <a:t>dziesiątki </a:t>
            </a:r>
            <a:r>
              <a:rPr lang="pl-PL" sz="3400" dirty="0"/>
              <a:t>szkoleń, kursów, </a:t>
            </a:r>
            <a:r>
              <a:rPr lang="pl-PL" sz="3400" dirty="0" smtClean="0"/>
              <a:t>stażów,</a:t>
            </a:r>
          </a:p>
          <a:p>
            <a:pPr marL="0" indent="0">
              <a:buNone/>
            </a:pPr>
            <a:r>
              <a:rPr lang="pl-PL" sz="3400" dirty="0" smtClean="0"/>
              <a:t>sklep społeczny</a:t>
            </a:r>
            <a:r>
              <a:rPr lang="pl-PL" sz="3400" dirty="0"/>
              <a:t>,</a:t>
            </a:r>
            <a:r>
              <a:rPr lang="pl-PL" sz="3400" dirty="0" smtClean="0"/>
              <a:t> </a:t>
            </a:r>
          </a:p>
          <a:p>
            <a:pPr marL="0" indent="0">
              <a:buNone/>
            </a:pPr>
            <a:r>
              <a:rPr lang="pl-PL" sz="3400" dirty="0" smtClean="0"/>
              <a:t>spotkania</a:t>
            </a:r>
            <a:r>
              <a:rPr lang="pl-PL" sz="3400" dirty="0"/>
              <a:t>, seminaria, konferencje, kampanie społeczne, edukacja w </a:t>
            </a:r>
            <a:r>
              <a:rPr lang="pl-PL" sz="3400" dirty="0" smtClean="0"/>
              <a:t>szkołach,</a:t>
            </a:r>
          </a:p>
          <a:p>
            <a:pPr marL="0" indent="0">
              <a:buNone/>
            </a:pPr>
            <a:r>
              <a:rPr lang="pl-PL" sz="3400" dirty="0"/>
              <a:t>s</a:t>
            </a:r>
            <a:r>
              <a:rPr lang="pl-PL" sz="3400" dirty="0" smtClean="0"/>
              <a:t>zkolenia (ponad </a:t>
            </a:r>
            <a:r>
              <a:rPr lang="pl-PL" sz="3400" dirty="0"/>
              <a:t>3 </a:t>
            </a:r>
            <a:r>
              <a:rPr lang="pl-PL" sz="3400" dirty="0" smtClean="0"/>
              <a:t>tys. osób przeszkolonych),</a:t>
            </a:r>
            <a:endParaRPr lang="pl-PL" sz="3400" dirty="0"/>
          </a:p>
          <a:p>
            <a:pPr marL="0" indent="0">
              <a:buNone/>
            </a:pPr>
            <a:r>
              <a:rPr lang="pl-PL" sz="3400" dirty="0"/>
              <a:t>40 mieszkań treningowych/chronionych/ wspieranych (132 miejsca</a:t>
            </a:r>
            <a:r>
              <a:rPr lang="pl-PL" sz="3400" dirty="0" smtClean="0"/>
              <a:t>),</a:t>
            </a:r>
          </a:p>
          <a:p>
            <a:pPr marL="0" indent="0">
              <a:buNone/>
            </a:pPr>
            <a:r>
              <a:rPr lang="pl-PL" sz="3400" dirty="0" smtClean="0"/>
              <a:t>5 ogrzewalni, 3 schroniska, 2 noclegownie,</a:t>
            </a:r>
          </a:p>
          <a:p>
            <a:pPr marL="0" indent="0">
              <a:buNone/>
            </a:pPr>
            <a:r>
              <a:rPr lang="pl-PL" sz="3400" dirty="0" smtClean="0"/>
              <a:t> </a:t>
            </a:r>
            <a:r>
              <a:rPr lang="pl-PL" sz="3400" dirty="0"/>
              <a:t>6 </a:t>
            </a:r>
            <a:r>
              <a:rPr lang="pl-PL" sz="3400" dirty="0" smtClean="0"/>
              <a:t>pomieszczeń treningowych, 2 </a:t>
            </a:r>
            <a:r>
              <a:rPr lang="pl-PL" sz="3400" dirty="0"/>
              <a:t>punkty wydawania żywności i </a:t>
            </a:r>
            <a:r>
              <a:rPr lang="pl-PL" sz="3400" dirty="0" smtClean="0"/>
              <a:t>odzieży,4 </a:t>
            </a:r>
            <a:r>
              <a:rPr lang="pl-PL" sz="3400" dirty="0"/>
              <a:t>Punkty </a:t>
            </a:r>
            <a:r>
              <a:rPr lang="pl-PL" sz="3400" dirty="0" smtClean="0"/>
              <a:t>Informacyjno-Konsultacyjne</a:t>
            </a:r>
            <a:r>
              <a:rPr lang="pl-PL" sz="3400" dirty="0"/>
              <a:t>,</a:t>
            </a:r>
            <a:endParaRPr lang="pl-PL" sz="3400" dirty="0" smtClean="0"/>
          </a:p>
          <a:p>
            <a:pPr marL="0" indent="0">
              <a:buNone/>
            </a:pPr>
            <a:r>
              <a:rPr lang="pl-PL" sz="3400" dirty="0" smtClean="0"/>
              <a:t>2 świetlice, 2 łaźnie,1 stołówka, </a:t>
            </a:r>
          </a:p>
          <a:p>
            <a:pPr marL="0" indent="0">
              <a:buNone/>
            </a:pPr>
            <a:r>
              <a:rPr lang="pl-PL" sz="3400" dirty="0" smtClean="0"/>
              <a:t>1 </a:t>
            </a:r>
            <a:r>
              <a:rPr lang="pl-PL" sz="3400" dirty="0"/>
              <a:t>Centralny Magazyn </a:t>
            </a:r>
            <a:r>
              <a:rPr lang="pl-PL" sz="3400" dirty="0" smtClean="0"/>
              <a:t>Żywności, </a:t>
            </a:r>
            <a:r>
              <a:rPr lang="pl-PL" sz="3400" dirty="0"/>
              <a:t/>
            </a:r>
            <a:br>
              <a:rPr lang="pl-PL" sz="3400" dirty="0"/>
            </a:br>
            <a:r>
              <a:rPr lang="pl-PL" sz="3400" dirty="0"/>
              <a:t>1 Punkt Pomocy </a:t>
            </a:r>
            <a:r>
              <a:rPr lang="pl-PL" sz="3400" dirty="0" smtClean="0"/>
              <a:t>Obywatelskiej, </a:t>
            </a:r>
          </a:p>
          <a:p>
            <a:pPr marL="0" indent="0">
              <a:buNone/>
            </a:pPr>
            <a:r>
              <a:rPr lang="pl-PL" sz="3400" dirty="0" smtClean="0"/>
              <a:t>1 pralnia ( </a:t>
            </a:r>
            <a:r>
              <a:rPr lang="pl-PL" sz="3400" dirty="0"/>
              <a:t>40 </a:t>
            </a:r>
            <a:r>
              <a:rPr lang="pl-PL" sz="3400" dirty="0" smtClean="0"/>
              <a:t>pracowników, ok</a:t>
            </a:r>
            <a:r>
              <a:rPr lang="pl-PL" sz="3400" dirty="0"/>
              <a:t>. 1,5 </a:t>
            </a:r>
            <a:r>
              <a:rPr lang="pl-PL" sz="3400" dirty="0" smtClean="0"/>
              <a:t>tys. klientów)</a:t>
            </a:r>
            <a:endParaRPr lang="pl-PL" sz="3400" dirty="0"/>
          </a:p>
          <a:p>
            <a:endParaRPr lang="pl-PL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268761"/>
            <a:ext cx="309634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1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/>
              <a:t>Rezultaty </a:t>
            </a:r>
            <a:r>
              <a:rPr lang="pl-PL" sz="3100" b="1" dirty="0" smtClean="0"/>
              <a:t>pilotażu: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/>
              <a:t>Ogólnopolska Federacja na rzecz Rozwiązywania Problemu Bezdomności</a:t>
            </a:r>
          </a:p>
          <a:p>
            <a:r>
              <a:rPr lang="pl-PL" dirty="0"/>
              <a:t>Liderzy w rozwiązywaniu problemu bezdomności – około 500 specjalistów</a:t>
            </a:r>
          </a:p>
          <a:p>
            <a:r>
              <a:rPr lang="pl-PL" dirty="0"/>
              <a:t>Niemal 7500 osób bezdomnych i </a:t>
            </a:r>
            <a:r>
              <a:rPr lang="pl-PL" dirty="0" smtClean="0"/>
              <a:t>zagrożonych bezdomnością skorzystało z </a:t>
            </a:r>
            <a:r>
              <a:rPr lang="pl-PL" dirty="0"/>
              <a:t>pilotażu </a:t>
            </a:r>
            <a:r>
              <a:rPr lang="pl-PL" dirty="0" smtClean="0"/>
              <a:t>, w tym aż 3365 z pracy socjalnej, </a:t>
            </a:r>
            <a:endParaRPr lang="pl-PL" dirty="0"/>
          </a:p>
          <a:p>
            <a:r>
              <a:rPr lang="pl-PL" dirty="0"/>
              <a:t>Liczba </a:t>
            </a:r>
            <a:r>
              <a:rPr lang="pl-PL" dirty="0" err="1"/>
              <a:t>IPWzB</a:t>
            </a:r>
            <a:r>
              <a:rPr lang="pl-PL" dirty="0"/>
              <a:t> lub kontraktów –1375 </a:t>
            </a:r>
            <a:r>
              <a:rPr lang="pl-PL" dirty="0" smtClean="0"/>
              <a:t>osób,</a:t>
            </a:r>
            <a:endParaRPr lang="pl-PL" dirty="0"/>
          </a:p>
          <a:p>
            <a:r>
              <a:rPr lang="pl-PL" dirty="0"/>
              <a:t>Liczba osób usamodzielnionych – 211 osób, </a:t>
            </a:r>
            <a:br>
              <a:rPr lang="pl-PL" dirty="0"/>
            </a:br>
            <a:r>
              <a:rPr lang="pl-PL" dirty="0"/>
              <a:t>44 </a:t>
            </a:r>
            <a:r>
              <a:rPr lang="pl-PL" dirty="0" smtClean="0"/>
              <a:t>lokali komunalnych, </a:t>
            </a:r>
            <a:r>
              <a:rPr lang="pl-PL" dirty="0"/>
              <a:t>DPS 42 osoby</a:t>
            </a:r>
          </a:p>
          <a:p>
            <a:r>
              <a:rPr lang="pl-PL" dirty="0"/>
              <a:t>Liczba osób, które podjęły zatrudnienie – 240</a:t>
            </a:r>
          </a:p>
          <a:p>
            <a:r>
              <a:rPr lang="pl-PL" dirty="0"/>
              <a:t>Liczba podmiotów partnerstw lokalnych – 145, liczba spotkań 513</a:t>
            </a:r>
          </a:p>
          <a:p>
            <a:r>
              <a:rPr lang="pl-PL" dirty="0"/>
              <a:t>Wysoki poziom satysfakcji uczestników – </a:t>
            </a:r>
            <a:br>
              <a:rPr lang="pl-PL" dirty="0"/>
            </a:br>
            <a:r>
              <a:rPr lang="pl-PL" dirty="0"/>
              <a:t>niemal </a:t>
            </a:r>
            <a:r>
              <a:rPr lang="pl-PL" dirty="0" smtClean="0"/>
              <a:t>75% pozytywnych wskazań</a:t>
            </a:r>
          </a:p>
          <a:p>
            <a:r>
              <a:rPr lang="pl-PL" dirty="0" smtClean="0"/>
              <a:t>Opracowanie strategii wdrażania </a:t>
            </a:r>
            <a:r>
              <a:rPr lang="pl-PL" dirty="0"/>
              <a:t>Modelu GSWB</a:t>
            </a:r>
          </a:p>
          <a:p>
            <a:r>
              <a:rPr lang="pl-PL" dirty="0"/>
              <a:t>Akty prawne, karty rekomendacji</a:t>
            </a:r>
          </a:p>
          <a:p>
            <a:r>
              <a:rPr lang="pl-PL" dirty="0"/>
              <a:t>Krajowy Program Rozwiązywania Problemu Bezdomności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11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U</a:t>
            </a:r>
            <a:r>
              <a:rPr lang="pl-PL" sz="2800" b="1" dirty="0" smtClean="0"/>
              <a:t>powszechnianie</a:t>
            </a:r>
            <a:endParaRPr lang="pl-PL" sz="28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258816" cy="4713387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Uwagi do Modelu </a:t>
            </a:r>
            <a:br>
              <a:rPr lang="pl-PL" dirty="0"/>
            </a:br>
            <a:r>
              <a:rPr lang="pl-PL" dirty="0"/>
              <a:t>i standardów, projektów aktów prawnych, </a:t>
            </a:r>
            <a:r>
              <a:rPr lang="pl-PL" dirty="0" smtClean="0"/>
              <a:t>propozycje rozwiązań systemowych</a:t>
            </a:r>
            <a:endParaRPr lang="pl-PL" dirty="0"/>
          </a:p>
          <a:p>
            <a:r>
              <a:rPr lang="pl-PL" dirty="0"/>
              <a:t>Krajowy Program Przeciwdziałania </a:t>
            </a:r>
            <a:r>
              <a:rPr lang="pl-PL"/>
              <a:t>Ubóstwu </a:t>
            </a:r>
            <a:r>
              <a:rPr lang="pl-PL" smtClean="0"/>
              <a:t>i </a:t>
            </a:r>
            <a:r>
              <a:rPr lang="pl-PL" dirty="0"/>
              <a:t>Wykluczeniu Społecznemu </a:t>
            </a:r>
            <a:r>
              <a:rPr lang="pl-PL" dirty="0" smtClean="0"/>
              <a:t>2014-2020</a:t>
            </a:r>
          </a:p>
          <a:p>
            <a:r>
              <a:rPr lang="pl-PL" dirty="0"/>
              <a:t>Konferencja Międzynarodowa 26-27 marca 2014r</a:t>
            </a:r>
            <a:r>
              <a:rPr lang="pl-PL" dirty="0" smtClean="0"/>
              <a:t>.</a:t>
            </a:r>
            <a:endParaRPr lang="pl-PL" dirty="0"/>
          </a:p>
          <a:p>
            <a:r>
              <a:rPr lang="pl-PL" dirty="0" smtClean="0"/>
              <a:t> Podręcznik  </a:t>
            </a:r>
            <a:r>
              <a:rPr lang="pl-PL" dirty="0"/>
              <a:t>Model Gminny Standard Wychodzenia z Bezdomności</a:t>
            </a:r>
          </a:p>
          <a:p>
            <a:r>
              <a:rPr lang="pl-PL" dirty="0" smtClean="0"/>
              <a:t>550 jednostek opieki społecznej w całym kraju objętych doradztwem w zakresie wdrażania GSWB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45925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6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Zadania wchodzące w skład projektu: 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r>
              <a:rPr lang="pl-PL" b="1" dirty="0"/>
              <a:t>zadanie 1</a:t>
            </a:r>
          </a:p>
          <a:p>
            <a:pPr marL="0" indent="0">
              <a:buNone/>
            </a:pPr>
            <a:r>
              <a:rPr lang="pl-PL" dirty="0"/>
              <a:t>Zarządzanie projektem</a:t>
            </a:r>
          </a:p>
          <a:p>
            <a:pPr marL="0" indent="0">
              <a:buNone/>
            </a:pPr>
            <a:r>
              <a:rPr lang="pl-PL" b="1" dirty="0"/>
              <a:t>zadanie 2</a:t>
            </a:r>
          </a:p>
          <a:p>
            <a:pPr marL="0" indent="0">
              <a:buNone/>
            </a:pPr>
            <a:r>
              <a:rPr lang="pl-PL" dirty="0"/>
              <a:t>Standardy Instytucji i Usług Pomocy Społecznej</a:t>
            </a:r>
          </a:p>
          <a:p>
            <a:pPr marL="0" indent="0">
              <a:buNone/>
            </a:pPr>
            <a:r>
              <a:rPr lang="pl-PL" b="1" dirty="0"/>
              <a:t>zadanie 3</a:t>
            </a:r>
          </a:p>
          <a:p>
            <a:pPr marL="0" indent="0">
              <a:buNone/>
            </a:pPr>
            <a:r>
              <a:rPr lang="pl-PL" dirty="0"/>
              <a:t>Standardy Pracy Socjalnej</a:t>
            </a:r>
          </a:p>
          <a:p>
            <a:pPr marL="0" indent="0">
              <a:buNone/>
            </a:pPr>
            <a:r>
              <a:rPr lang="pl-PL" b="1" dirty="0"/>
              <a:t>zadanie 4</a:t>
            </a:r>
          </a:p>
          <a:p>
            <a:pPr marL="0" indent="0">
              <a:buNone/>
            </a:pPr>
            <a:r>
              <a:rPr lang="pl-PL" dirty="0"/>
              <a:t>Gminny Standard Wychodzenia z Bezdomności</a:t>
            </a:r>
          </a:p>
          <a:p>
            <a:pPr marL="0" indent="0">
              <a:buNone/>
            </a:pPr>
            <a:r>
              <a:rPr lang="pl-PL" b="1" dirty="0"/>
              <a:t>zadanie 5</a:t>
            </a:r>
          </a:p>
          <a:p>
            <a:pPr marL="0" indent="0">
              <a:buNone/>
            </a:pPr>
            <a:r>
              <a:rPr lang="pl-PL" dirty="0"/>
              <a:t>Standardy Informatyzacji Instytucji Pomocy</a:t>
            </a:r>
          </a:p>
          <a:p>
            <a:pPr marL="0" indent="0">
              <a:buNone/>
            </a:pPr>
            <a:r>
              <a:rPr lang="pl-PL" dirty="0"/>
              <a:t>i Integracji Społecznej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6835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pl-PL" sz="2000" dirty="0">
                <a:solidFill>
                  <a:prstClr val="black"/>
                </a:solidFill>
              </a:rPr>
              <a:t>Projekt  „Tworzenie i rozwijanie standardów usług pomocy i integracji społecznej”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/>
          <a:lstStyle/>
          <a:p>
            <a:r>
              <a:rPr lang="pl-PL" sz="2000" b="1" dirty="0" smtClean="0">
                <a:solidFill>
                  <a:schemeClr val="tx1"/>
                </a:solidFill>
              </a:rPr>
              <a:t>Zadanie </a:t>
            </a:r>
            <a:r>
              <a:rPr lang="pl-PL" sz="2000" b="1" dirty="0" smtClean="0">
                <a:solidFill>
                  <a:schemeClr val="tx1"/>
                </a:solidFill>
              </a:rPr>
              <a:t>2</a:t>
            </a:r>
            <a:endParaRPr lang="pl-PL" sz="2000" b="1" dirty="0">
              <a:solidFill>
                <a:schemeClr val="tx1"/>
              </a:solidFill>
            </a:endParaRPr>
          </a:p>
          <a:p>
            <a:r>
              <a:rPr lang="pl-PL" sz="2000" b="1" dirty="0" smtClean="0">
                <a:solidFill>
                  <a:schemeClr val="tx1"/>
                </a:solidFill>
              </a:rPr>
              <a:t>„</a:t>
            </a:r>
            <a:r>
              <a:rPr lang="pl-PL" sz="2000" b="1" dirty="0">
                <a:solidFill>
                  <a:schemeClr val="tx1"/>
                </a:solidFill>
              </a:rPr>
              <a:t>Działania w zakresie wdrażania standardów pracy socjalnej </a:t>
            </a:r>
          </a:p>
          <a:p>
            <a:r>
              <a:rPr lang="pl-PL" sz="2000" b="1" dirty="0">
                <a:solidFill>
                  <a:schemeClr val="tx1"/>
                </a:solidFill>
              </a:rPr>
              <a:t>i funkcjonowania instytucji pomocy i integracji społecznej”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3863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Realizatorzy: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r>
              <a:rPr lang="pl-PL" sz="2400" b="1" dirty="0"/>
              <a:t>Wspólnota Robocza Związków Organizacji Socjalnych  „WRZOS” (lider)</a:t>
            </a:r>
          </a:p>
          <a:p>
            <a:endParaRPr lang="pl-PL" sz="2400" dirty="0"/>
          </a:p>
          <a:p>
            <a:r>
              <a:rPr lang="pl-PL" sz="2400" dirty="0"/>
              <a:t>Ogólnopolskie Stowarzyszenie  Powiatowych i Miejskich Ośrodków Pomocy Rodzinie „CENTRUM” </a:t>
            </a:r>
          </a:p>
          <a:p>
            <a:endParaRPr lang="pl-PL" sz="2400" dirty="0"/>
          </a:p>
          <a:p>
            <a:r>
              <a:rPr lang="pl-PL" sz="2400" dirty="0"/>
              <a:t>Samorządowe Stowarzyszenie Ośrodków Pomocy Społecznej "FORUM”</a:t>
            </a:r>
          </a:p>
        </p:txBody>
      </p:sp>
    </p:spTree>
    <p:extLst>
      <p:ext uri="{BB962C8B-B14F-4D97-AF65-F5344CB8AC3E}">
        <p14:creationId xmlns:p14="http://schemas.microsoft.com/office/powerpoint/2010/main" val="28361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Cel Zadania 2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 </a:t>
            </a:r>
            <a:r>
              <a:rPr lang="pl-PL" sz="1800" b="1" dirty="0" smtClean="0"/>
              <a:t>rozwój systemu pomocy  i integracji społecznej poprzez opracowanie i wdrożenie wybranych : </a:t>
            </a:r>
            <a:endParaRPr lang="pl-PL" sz="1800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/>
          <a:lstStyle/>
          <a:p>
            <a:pPr marL="0" lvl="0" indent="0">
              <a:buNone/>
            </a:pPr>
            <a:r>
              <a:rPr lang="pl-PL" sz="1800" b="1" dirty="0" smtClean="0">
                <a:solidFill>
                  <a:prstClr val="black"/>
                </a:solidFill>
              </a:rPr>
              <a:t>standardów </a:t>
            </a:r>
            <a:r>
              <a:rPr lang="pl-PL" sz="1800" b="1" dirty="0">
                <a:solidFill>
                  <a:prstClr val="black"/>
                </a:solidFill>
              </a:rPr>
              <a:t>usług </a:t>
            </a:r>
            <a:r>
              <a:rPr lang="pl-PL" sz="1800" b="1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pl-PL" sz="1800" b="1" dirty="0">
                <a:solidFill>
                  <a:prstClr val="black"/>
                </a:solidFill>
                <a:ea typeface="Calibri"/>
                <a:cs typeface="Times New Roman"/>
              </a:rPr>
              <a:t>pracy socjalnej </a:t>
            </a:r>
            <a:r>
              <a:rPr lang="pl-PL" sz="1800" b="1" dirty="0" smtClean="0">
                <a:solidFill>
                  <a:prstClr val="black"/>
                </a:solidFill>
                <a:ea typeface="Calibri"/>
                <a:cs typeface="Times New Roman"/>
              </a:rPr>
              <a:t>z:</a:t>
            </a:r>
          </a:p>
          <a:p>
            <a:pPr marL="0" lvl="0" indent="0">
              <a:buNone/>
            </a:pPr>
            <a:endParaRPr lang="pl-PL" sz="18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pl-PL" sz="1800" dirty="0" smtClean="0">
                <a:solidFill>
                  <a:prstClr val="black"/>
                </a:solidFill>
                <a:ea typeface="Calibri"/>
                <a:cs typeface="Times New Roman"/>
              </a:rPr>
              <a:t>osobą </a:t>
            </a:r>
            <a:r>
              <a:rPr lang="pl-PL" sz="1800" dirty="0">
                <a:solidFill>
                  <a:prstClr val="black"/>
                </a:solidFill>
                <a:ea typeface="Calibri"/>
                <a:cs typeface="Times New Roman"/>
              </a:rPr>
              <a:t>z niepełnosprawnością, </a:t>
            </a:r>
          </a:p>
          <a:p>
            <a:pPr lvl="0"/>
            <a:r>
              <a:rPr lang="pl-PL" sz="1800" dirty="0" smtClean="0">
                <a:solidFill>
                  <a:prstClr val="black"/>
                </a:solidFill>
                <a:ea typeface="Calibri"/>
                <a:cs typeface="Times New Roman"/>
              </a:rPr>
              <a:t>osobą </a:t>
            </a:r>
            <a:r>
              <a:rPr lang="pl-PL" sz="1800" dirty="0">
                <a:solidFill>
                  <a:prstClr val="black"/>
                </a:solidFill>
                <a:ea typeface="Calibri"/>
                <a:cs typeface="Times New Roman"/>
              </a:rPr>
              <a:t>starszą, </a:t>
            </a:r>
          </a:p>
          <a:p>
            <a:pPr lvl="0"/>
            <a:r>
              <a:rPr lang="pl-PL" sz="1800" dirty="0">
                <a:solidFill>
                  <a:prstClr val="black"/>
                </a:solidFill>
                <a:ea typeface="Calibri"/>
                <a:cs typeface="Times New Roman"/>
              </a:rPr>
              <a:t>osobą pozostającą bez pracy, </a:t>
            </a:r>
          </a:p>
          <a:p>
            <a:pPr lvl="0"/>
            <a:r>
              <a:rPr lang="pl-PL" sz="1800" dirty="0" smtClean="0">
                <a:solidFill>
                  <a:prstClr val="black"/>
                </a:solidFill>
                <a:ea typeface="Calibri"/>
                <a:cs typeface="Times New Roman"/>
              </a:rPr>
              <a:t>rodziną z dzieckiem, </a:t>
            </a:r>
            <a:endParaRPr lang="pl-PL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pl-PL" sz="1800" dirty="0">
                <a:solidFill>
                  <a:prstClr val="black"/>
                </a:solidFill>
                <a:ea typeface="Calibri"/>
                <a:cs typeface="Times New Roman"/>
              </a:rPr>
              <a:t>rodziną doświadczającą przemocy </a:t>
            </a:r>
            <a:r>
              <a:rPr lang="pl-PL" sz="1800" dirty="0" smtClean="0">
                <a:solidFill>
                  <a:prstClr val="black"/>
                </a:solidFill>
                <a:ea typeface="Calibri"/>
                <a:cs typeface="Times New Roman"/>
              </a:rPr>
              <a:t>,</a:t>
            </a:r>
          </a:p>
          <a:p>
            <a:pPr lvl="0"/>
            <a:r>
              <a:rPr lang="pl-PL" sz="1800" dirty="0">
                <a:solidFill>
                  <a:prstClr val="black"/>
                </a:solidFill>
                <a:ea typeface="Calibri"/>
                <a:cs typeface="Times New Roman"/>
              </a:rPr>
              <a:t>s</a:t>
            </a:r>
            <a:r>
              <a:rPr lang="pl-PL" sz="1800" dirty="0" smtClean="0">
                <a:solidFill>
                  <a:prstClr val="black"/>
                </a:solidFill>
                <a:ea typeface="Calibri"/>
                <a:cs typeface="Times New Roman"/>
              </a:rPr>
              <a:t>tandaryzowano  również narzędzi </a:t>
            </a:r>
            <a:r>
              <a:rPr lang="pl-PL" sz="1800" dirty="0">
                <a:solidFill>
                  <a:prstClr val="black"/>
                </a:solidFill>
                <a:ea typeface="Calibri"/>
                <a:cs typeface="Times New Roman"/>
              </a:rPr>
              <a:t>pracy socjalnej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/>
          <a:lstStyle/>
          <a:p>
            <a:pPr marL="0" lvl="0" indent="0">
              <a:buNone/>
            </a:pPr>
            <a:r>
              <a:rPr lang="pl-PL" sz="1800" b="1" dirty="0" smtClean="0">
                <a:solidFill>
                  <a:prstClr val="black"/>
                </a:solidFill>
              </a:rPr>
              <a:t>modeli instytucji:</a:t>
            </a:r>
          </a:p>
          <a:p>
            <a:pPr marL="0" lvl="0" indent="0">
              <a:buNone/>
            </a:pPr>
            <a:endParaRPr lang="pl-PL" sz="1800" dirty="0" smtClean="0">
              <a:solidFill>
                <a:prstClr val="black"/>
              </a:solidFill>
            </a:endParaRPr>
          </a:p>
          <a:p>
            <a:pPr lvl="0"/>
            <a:r>
              <a:rPr lang="pl-PL" sz="1800" dirty="0">
                <a:solidFill>
                  <a:prstClr val="black"/>
                </a:solidFill>
              </a:rPr>
              <a:t>o</a:t>
            </a:r>
            <a:r>
              <a:rPr lang="pl-PL" sz="1800" dirty="0" smtClean="0">
                <a:solidFill>
                  <a:prstClr val="black"/>
                </a:solidFill>
              </a:rPr>
              <a:t>środków pomocy społecznej, </a:t>
            </a:r>
          </a:p>
          <a:p>
            <a:pPr lvl="0"/>
            <a:r>
              <a:rPr lang="pl-PL" sz="1800" dirty="0" smtClean="0">
                <a:solidFill>
                  <a:prstClr val="black"/>
                </a:solidFill>
              </a:rPr>
              <a:t>powiatowych  ośrodków pomocy rodzinie, </a:t>
            </a:r>
          </a:p>
          <a:p>
            <a:pPr lvl="0"/>
            <a:r>
              <a:rPr lang="pl-PL" sz="1800" dirty="0" smtClean="0">
                <a:solidFill>
                  <a:prstClr val="black"/>
                </a:solidFill>
              </a:rPr>
              <a:t>miejskich ośrodków pomocy społecznej/miejskich ośrodków pomocy rodzinie,</a:t>
            </a:r>
          </a:p>
          <a:p>
            <a:pPr lvl="0"/>
            <a:r>
              <a:rPr lang="pl-PL" sz="1800" dirty="0">
                <a:solidFill>
                  <a:prstClr val="black"/>
                </a:solidFill>
              </a:rPr>
              <a:t>c</a:t>
            </a:r>
            <a:r>
              <a:rPr lang="pl-PL" sz="1800" dirty="0" smtClean="0">
                <a:solidFill>
                  <a:prstClr val="black"/>
                </a:solidFill>
              </a:rPr>
              <a:t>entrów integracji społecznej</a:t>
            </a:r>
            <a:endParaRPr lang="pl-PL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79512" y="3105835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prstClr val="black"/>
                </a:solidFill>
              </a:rPr>
              <a:t>: </a:t>
            </a:r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57200" y="1340768"/>
            <a:ext cx="8229600" cy="42484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Clr>
                <a:prstClr val="black">
                  <a:shade val="95000"/>
                </a:prstClr>
              </a:buClr>
              <a:buFont typeface="Wingdings 2"/>
              <a:buNone/>
            </a:pPr>
            <a:endParaRPr lang="pl-PL" sz="3600" dirty="0">
              <a:solidFill>
                <a:srgbClr val="C0504D">
                  <a:lumMod val="50000"/>
                </a:srgbClr>
              </a:solidFill>
              <a:latin typeface="Tw Cen MT"/>
              <a:cs typeface="Tw Cen MT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792087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+mn-lt"/>
              </a:rPr>
              <a:t>Zadanie realizowano w kilku etapach:</a:t>
            </a:r>
            <a:endParaRPr lang="pl-PL" sz="2400" b="1" dirty="0">
              <a:latin typeface="+mn-lt"/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28992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</a:rPr>
              <a:t> diagnoza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smtClean="0">
                <a:solidFill>
                  <a:schemeClr val="tx1"/>
                </a:solidFill>
              </a:rPr>
              <a:t>model </a:t>
            </a:r>
            <a:endParaRPr lang="pl-PL" sz="2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</a:rPr>
              <a:t> edukacja i szkolenia </a:t>
            </a:r>
            <a:endParaRPr lang="pl-PL" sz="2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</a:rPr>
              <a:t> pilotaż </a:t>
            </a:r>
            <a:endParaRPr lang="pl-PL" sz="2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</a:rPr>
              <a:t> rekomendacje </a:t>
            </a:r>
            <a:endParaRPr lang="pl-PL" sz="2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lang="pl-PL" sz="2000" dirty="0">
                <a:solidFill>
                  <a:schemeClr val="tx1"/>
                </a:solidFill>
              </a:rPr>
              <a:t>u</a:t>
            </a:r>
            <a:r>
              <a:rPr lang="pl-PL" sz="2000" dirty="0" smtClean="0">
                <a:solidFill>
                  <a:schemeClr val="tx1"/>
                </a:solidFill>
              </a:rPr>
              <a:t>powszechniania </a:t>
            </a:r>
            <a:r>
              <a:rPr lang="pl-PL" sz="2000" dirty="0">
                <a:solidFill>
                  <a:schemeClr val="tx1"/>
                </a:solidFill>
              </a:rPr>
              <a:t>efektów</a:t>
            </a:r>
          </a:p>
        </p:txBody>
      </p:sp>
    </p:spTree>
    <p:extLst>
      <p:ext uri="{BB962C8B-B14F-4D97-AF65-F5344CB8AC3E}">
        <p14:creationId xmlns:p14="http://schemas.microsoft.com/office/powerpoint/2010/main" val="29338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57200" y="1052736"/>
            <a:ext cx="8229600" cy="470916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Clr>
                <a:prstClr val="black">
                  <a:shade val="95000"/>
                </a:prstClr>
              </a:buClr>
              <a:buFont typeface="Wingdings 2"/>
              <a:buNone/>
            </a:pPr>
            <a:r>
              <a:rPr lang="pl-PL" b="1" dirty="0">
                <a:solidFill>
                  <a:srgbClr val="632523"/>
                </a:solidFill>
                <a:latin typeface="Tw Cen MT"/>
                <a:cs typeface="Tw Cen MT"/>
              </a:rPr>
              <a:t> 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Ważne publikacje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endParaRPr lang="pl-PL" sz="2000" b="1" dirty="0" smtClean="0"/>
          </a:p>
          <a:p>
            <a:pPr marL="0" indent="0">
              <a:buNone/>
            </a:pPr>
            <a:r>
              <a:rPr lang="pl-PL" sz="2000" b="1" dirty="0" smtClean="0"/>
              <a:t>„Krajowy </a:t>
            </a:r>
            <a:r>
              <a:rPr lang="pl-PL" sz="2000" b="1" dirty="0"/>
              <a:t>Raport Badawczy” pod redakcją dr. hab. Ryszarda </a:t>
            </a:r>
            <a:r>
              <a:rPr lang="pl-PL" sz="2000" b="1" dirty="0" err="1" smtClean="0"/>
              <a:t>Szarfenberga</a:t>
            </a:r>
            <a:endParaRPr lang="pl-PL" sz="2000" b="1" dirty="0" smtClean="0"/>
          </a:p>
          <a:p>
            <a:pPr marL="0" indent="0">
              <a:buNone/>
            </a:pPr>
            <a:endParaRPr lang="pl-PL" sz="2000" b="1" dirty="0" smtClean="0"/>
          </a:p>
          <a:p>
            <a:pPr marL="0" indent="0">
              <a:buNone/>
            </a:pPr>
            <a:r>
              <a:rPr lang="pl-PL" sz="1800" b="1" dirty="0" smtClean="0"/>
              <a:t>                                                        </a:t>
            </a:r>
            <a:r>
              <a:rPr lang="pl-PL" sz="2200" b="1" u="sng" dirty="0" smtClean="0"/>
              <a:t>Produkty </a:t>
            </a:r>
            <a:r>
              <a:rPr lang="pl-PL" sz="2200" b="1" u="sng" dirty="0"/>
              <a:t>końcowe:</a:t>
            </a:r>
          </a:p>
          <a:p>
            <a:pPr marL="0" indent="0" algn="ctr">
              <a:buNone/>
            </a:pPr>
            <a:r>
              <a:rPr lang="pl-PL" sz="2500" b="1" dirty="0" smtClean="0"/>
              <a:t>Re</a:t>
            </a:r>
            <a:r>
              <a:rPr lang="pl-PL" sz="2200" b="1" dirty="0" smtClean="0"/>
              <a:t>komendacje </a:t>
            </a:r>
            <a:r>
              <a:rPr lang="pl-PL" sz="2200" b="1" dirty="0"/>
              <a:t>organizacyjne i metodyczne w zakresie standardów usług i modeli instytucji pomocy i integracji </a:t>
            </a:r>
            <a:r>
              <a:rPr lang="pl-PL" sz="2200" b="1" dirty="0" smtClean="0"/>
              <a:t>społecznej:</a:t>
            </a:r>
          </a:p>
          <a:p>
            <a:pPr marL="0" indent="0">
              <a:buNone/>
            </a:pPr>
            <a:r>
              <a:rPr lang="pl-PL" sz="1800" dirty="0" smtClean="0"/>
              <a:t>- „Standardy </a:t>
            </a:r>
            <a:r>
              <a:rPr lang="pl-PL" sz="1800" dirty="0"/>
              <a:t>pracy socjalnej. Rekomendacje metodyczne i organizacyjne</a:t>
            </a:r>
            <a:r>
              <a:rPr lang="pl-PL" sz="1800" dirty="0" smtClean="0"/>
              <a:t>”</a:t>
            </a:r>
          </a:p>
          <a:p>
            <a:pPr marL="0" indent="0">
              <a:buNone/>
            </a:pPr>
            <a:r>
              <a:rPr lang="pl-PL" sz="1800" dirty="0"/>
              <a:t>-</a:t>
            </a:r>
            <a:r>
              <a:rPr lang="pl-PL" sz="1800" dirty="0" smtClean="0"/>
              <a:t> </a:t>
            </a:r>
            <a:r>
              <a:rPr lang="pl-PL" sz="1800" dirty="0"/>
              <a:t>„Standardy usług pomocy społecznej: interwencji kryzysowej, usług opiekuńczych świadczonych w miejscu zamieszkania, poradnictwa specjalistycznego, </a:t>
            </a:r>
            <a:r>
              <a:rPr lang="pl-PL" sz="1800" dirty="0" smtClean="0"/>
              <a:t>w </a:t>
            </a:r>
            <a:r>
              <a:rPr lang="pl-PL" sz="1800" dirty="0"/>
              <a:t>tym poradnictwa specjalistycznego dla osób niepełnosprawnych, członków rodzin osób niepełnosprawnych oraz osób wspierających osoby </a:t>
            </a:r>
            <a:r>
              <a:rPr lang="pl-PL" sz="1800" dirty="0" smtClean="0"/>
              <a:t>niepełnosprawne”. </a:t>
            </a:r>
            <a:endParaRPr lang="pl-PL" sz="1800" dirty="0"/>
          </a:p>
          <a:p>
            <a:pPr marL="0" indent="0" algn="ctr">
              <a:buNone/>
            </a:pPr>
            <a:r>
              <a:rPr lang="pl-PL" sz="2200" b="1" u="sng" dirty="0" smtClean="0"/>
              <a:t>Trzy </a:t>
            </a:r>
            <a:r>
              <a:rPr lang="pl-PL" sz="2200" b="1" u="sng" dirty="0"/>
              <a:t>publikacje dotyczące modeli instytucji:</a:t>
            </a:r>
          </a:p>
          <a:p>
            <a:pPr marL="0" indent="0">
              <a:buNone/>
            </a:pPr>
            <a:r>
              <a:rPr lang="pl-PL" sz="1600" dirty="0" smtClean="0"/>
              <a:t>„</a:t>
            </a:r>
            <a:r>
              <a:rPr lang="pl-PL" sz="1600" dirty="0"/>
              <a:t>Model realizacji usług o określonym standardzie w mieście na prawach powiatu. Rekomendacje organizacyjne</a:t>
            </a:r>
            <a:r>
              <a:rPr lang="pl-PL" sz="1600" dirty="0" smtClean="0"/>
              <a:t>”;</a:t>
            </a:r>
          </a:p>
          <a:p>
            <a:pPr marL="0" indent="0">
              <a:buNone/>
            </a:pPr>
            <a:r>
              <a:rPr lang="pl-PL" sz="1600" dirty="0" smtClean="0"/>
              <a:t>„</a:t>
            </a:r>
            <a:r>
              <a:rPr lang="pl-PL" sz="1600" dirty="0"/>
              <a:t>Model </a:t>
            </a:r>
            <a:r>
              <a:rPr lang="pl-PL" sz="1800" dirty="0"/>
              <a:t>realizacji usług o określonym standardzie w gminie. Rekomendacje organizacyjne</a:t>
            </a:r>
            <a:r>
              <a:rPr lang="pl-PL" sz="1800" dirty="0" smtClean="0"/>
              <a:t>”</a:t>
            </a:r>
          </a:p>
          <a:p>
            <a:pPr marL="0" indent="0">
              <a:buNone/>
            </a:pPr>
            <a:r>
              <a:rPr lang="pl-PL" sz="1800" dirty="0" smtClean="0"/>
              <a:t>„</a:t>
            </a:r>
            <a:r>
              <a:rPr lang="pl-PL" sz="1800" dirty="0"/>
              <a:t>Model realizacji usług o określonym standardzie w powiecie. Rekomendacje organizacyjne”;</a:t>
            </a:r>
          </a:p>
          <a:p>
            <a:pPr marL="0" indent="0" algn="ctr">
              <a:buNone/>
            </a:pPr>
            <a:r>
              <a:rPr lang="pl-PL" sz="1500" i="1" dirty="0"/>
              <a:t>publikacje zostały przedłożone do odbioru </a:t>
            </a:r>
            <a:r>
              <a:rPr lang="pl-PL" sz="1500" i="1" dirty="0" err="1"/>
              <a:t>MPiPS</a:t>
            </a:r>
            <a:r>
              <a:rPr lang="pl-PL" sz="1500" i="1" dirty="0"/>
              <a:t> i CRZL dn. 31 grudnia 2013r.</a:t>
            </a:r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7627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1429</Words>
  <Application>Microsoft Office PowerPoint</Application>
  <PresentationFormat>Pokaz na ekranie (4:3)</PresentationFormat>
  <Paragraphs>235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Motyw pakietu Office</vt:lpstr>
      <vt:lpstr>PROJEKT SYSTEMOWY </vt:lpstr>
      <vt:lpstr>Główny cel:    podniesienie profesjonalizmu i zwiększenie skuteczności instytucji pomocy i integracji społecznej w rozwiązywaniu problemu wykluczenia społecznego.</vt:lpstr>
      <vt:lpstr>Podstawowe informacje o projekcie:</vt:lpstr>
      <vt:lpstr>Zadania wchodzące w skład projektu: </vt:lpstr>
      <vt:lpstr>Projekt  „Tworzenie i rozwijanie standardów usług pomocy i integracji społecznej”</vt:lpstr>
      <vt:lpstr>Realizatorzy:</vt:lpstr>
      <vt:lpstr>Cel Zadania 2   rozwój systemu pomocy  i integracji społecznej poprzez opracowanie i wdrożenie wybranych : </vt:lpstr>
      <vt:lpstr>Zadanie realizowano w kilku etapach:</vt:lpstr>
      <vt:lpstr>Ważne publikacje</vt:lpstr>
      <vt:lpstr>   Projekt  „Tworzenie i rozwijanie standardów usług pomocy i integracji społecznej”    </vt:lpstr>
      <vt:lpstr>Partnerzy realizujący zad. 3</vt:lpstr>
      <vt:lpstr>Charakterystyka</vt:lpstr>
      <vt:lpstr>Zakres</vt:lpstr>
      <vt:lpstr>Role organizatora społeczności lokalnej</vt:lpstr>
      <vt:lpstr>Materiały</vt:lpstr>
      <vt:lpstr>Upowszechnianie</vt:lpstr>
      <vt:lpstr> </vt:lpstr>
      <vt:lpstr>                             Gminny Standard Wychodzenia z Bezdomności jest : </vt:lpstr>
      <vt:lpstr>Realizatorzy zadania 4: </vt:lpstr>
      <vt:lpstr>Dlaczego model GSWB? </vt:lpstr>
      <vt:lpstr>obszar polityki społecznej </vt:lpstr>
      <vt:lpstr>obszar regulacji systemowych: </vt:lpstr>
      <vt:lpstr>obszar diagnostyczny: </vt:lpstr>
      <vt:lpstr>obszar współpracy </vt:lpstr>
      <vt:lpstr> Etapy realizacji projektu: </vt:lpstr>
      <vt:lpstr> Faza diagnozy :  </vt:lpstr>
      <vt:lpstr>Faza Modelu:   sześć zespołów eksperckich opracowuje Model GSWB, powstają  programy szkoleń, metodologia mierzenia bezdomności (diagnoz lokalnych),  realizowane są wizyty studyjne, debaty, konferencje, seminaria, konkurs na partnerstwa lokalne </vt:lpstr>
      <vt:lpstr>  Faza Pilotażu:   </vt:lpstr>
      <vt:lpstr>Partnerstwa Lokalne testujące Model GSWB:</vt:lpstr>
      <vt:lpstr>Pilotaż w liczbach </vt:lpstr>
      <vt:lpstr>Rezultaty pilotażu: </vt:lpstr>
      <vt:lpstr>Upowszechnianie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PFWB 3</dc:creator>
  <cp:lastModifiedBy>e.szadura</cp:lastModifiedBy>
  <cp:revision>70</cp:revision>
  <dcterms:created xsi:type="dcterms:W3CDTF">2011-01-11T09:15:23Z</dcterms:created>
  <dcterms:modified xsi:type="dcterms:W3CDTF">2014-05-19T08:26:42Z</dcterms:modified>
</cp:coreProperties>
</file>